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4"/>
  </p:sldMasterIdLst>
  <p:notesMasterIdLst>
    <p:notesMasterId r:id="rId34"/>
  </p:notesMasterIdLst>
  <p:handoutMasterIdLst>
    <p:handoutMasterId r:id="rId35"/>
  </p:handoutMasterIdLst>
  <p:sldIdLst>
    <p:sldId id="302" r:id="rId5"/>
    <p:sldId id="2844" r:id="rId6"/>
    <p:sldId id="2837" r:id="rId7"/>
    <p:sldId id="299" r:id="rId8"/>
    <p:sldId id="257" r:id="rId9"/>
    <p:sldId id="2855" r:id="rId10"/>
    <p:sldId id="2857" r:id="rId11"/>
    <p:sldId id="2417" r:id="rId12"/>
    <p:sldId id="2850" r:id="rId13"/>
    <p:sldId id="760" r:id="rId14"/>
    <p:sldId id="2422" r:id="rId15"/>
    <p:sldId id="1076" r:id="rId16"/>
    <p:sldId id="2403" r:id="rId17"/>
    <p:sldId id="1084" r:id="rId18"/>
    <p:sldId id="1079" r:id="rId19"/>
    <p:sldId id="1078" r:id="rId20"/>
    <p:sldId id="1080" r:id="rId21"/>
    <p:sldId id="2845" r:id="rId22"/>
    <p:sldId id="2835" r:id="rId23"/>
    <p:sldId id="301" r:id="rId24"/>
    <p:sldId id="2858" r:id="rId25"/>
    <p:sldId id="2838" r:id="rId26"/>
    <p:sldId id="2843" r:id="rId27"/>
    <p:sldId id="2859" r:id="rId28"/>
    <p:sldId id="2848" r:id="rId29"/>
    <p:sldId id="2842" r:id="rId30"/>
    <p:sldId id="2856" r:id="rId31"/>
    <p:sldId id="2846" r:id="rId32"/>
    <p:sldId id="87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A5"/>
    <a:srgbClr val="CCFF33"/>
    <a:srgbClr val="339966"/>
    <a:srgbClr val="CCFF66"/>
    <a:srgbClr val="99FF66"/>
    <a:srgbClr val="0C6C55"/>
    <a:srgbClr val="0741A3"/>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2AC1AE-4ECC-4AE3-BC2E-9CEAE3B14C2A}" v="16" dt="2026-03-20T19:06:20.097"/>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327" autoAdjust="0"/>
  </p:normalViewPr>
  <p:slideViewPr>
    <p:cSldViewPr snapToGrid="0">
      <p:cViewPr varScale="1">
        <p:scale>
          <a:sx n="94" d="100"/>
          <a:sy n="94" d="100"/>
        </p:scale>
        <p:origin x="1890" y="66"/>
      </p:cViewPr>
      <p:guideLst>
        <p:guide pos="144"/>
        <p:guide orient="horz" pos="2160"/>
      </p:guideLst>
    </p:cSldViewPr>
  </p:slideViewPr>
  <p:notesTextViewPr>
    <p:cViewPr>
      <p:scale>
        <a:sx n="1" d="1"/>
        <a:sy n="1" d="1"/>
      </p:scale>
      <p:origin x="0" y="0"/>
    </p:cViewPr>
  </p:notesTextViewPr>
  <p:sorterViewPr>
    <p:cViewPr>
      <p:scale>
        <a:sx n="100" d="100"/>
        <a:sy n="100" d="100"/>
      </p:scale>
      <p:origin x="0" y="-6917"/>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562AC1AE-4ECC-4AE3-BC2E-9CEAE3B14C2A}"/>
    <pc:docChg chg="delSld modSld">
      <pc:chgData name="Koch, Carl - FPAC-NRCS, WV" userId="S::carl.koch@usda.gov::8f9ea627-f344-4264-ba95-70db19643af5" providerId="AD" clId="Web-{562AC1AE-4ECC-4AE3-BC2E-9CEAE3B14C2A}" dt="2026-03-20T19:06:42.519" v="22"/>
      <pc:docMkLst>
        <pc:docMk/>
      </pc:docMkLst>
      <pc:sldChg chg="modSp">
        <pc:chgData name="Koch, Carl - FPAC-NRCS, WV" userId="S::carl.koch@usda.gov::8f9ea627-f344-4264-ba95-70db19643af5" providerId="AD" clId="Web-{562AC1AE-4ECC-4AE3-BC2E-9CEAE3B14C2A}" dt="2026-03-20T19:03:57.722" v="2" actId="20577"/>
        <pc:sldMkLst>
          <pc:docMk/>
          <pc:sldMk cId="1485704826" sldId="299"/>
        </pc:sldMkLst>
        <pc:spChg chg="mod">
          <ac:chgData name="Koch, Carl - FPAC-NRCS, WV" userId="S::carl.koch@usda.gov::8f9ea627-f344-4264-ba95-70db19643af5" providerId="AD" clId="Web-{562AC1AE-4ECC-4AE3-BC2E-9CEAE3B14C2A}" dt="2026-03-20T19:03:57.722" v="2" actId="20577"/>
          <ac:spMkLst>
            <pc:docMk/>
            <pc:sldMk cId="1485704826" sldId="299"/>
            <ac:spMk id="3" creationId="{B3E259E8-CC0D-4DEA-9D0F-DB214BB6BE57}"/>
          </ac:spMkLst>
        </pc:spChg>
      </pc:sldChg>
      <pc:sldChg chg="modNotes">
        <pc:chgData name="Koch, Carl - FPAC-NRCS, WV" userId="S::carl.koch@usda.gov::8f9ea627-f344-4264-ba95-70db19643af5" providerId="AD" clId="Web-{562AC1AE-4ECC-4AE3-BC2E-9CEAE3B14C2A}" dt="2026-03-20T19:04:53.316" v="5"/>
        <pc:sldMkLst>
          <pc:docMk/>
          <pc:sldMk cId="789846827" sldId="2403"/>
        </pc:sldMkLst>
      </pc:sldChg>
      <pc:sldChg chg="del">
        <pc:chgData name="Koch, Carl - FPAC-NRCS, WV" userId="S::carl.koch@usda.gov::8f9ea627-f344-4264-ba95-70db19643af5" providerId="AD" clId="Web-{562AC1AE-4ECC-4AE3-BC2E-9CEAE3B14C2A}" dt="2026-03-20T19:04:34.175" v="3"/>
        <pc:sldMkLst>
          <pc:docMk/>
          <pc:sldMk cId="3313523157" sldId="2853"/>
        </pc:sldMkLst>
      </pc:sldChg>
      <pc:sldChg chg="modSp modNotes">
        <pc:chgData name="Koch, Carl - FPAC-NRCS, WV" userId="S::carl.koch@usda.gov::8f9ea627-f344-4264-ba95-70db19643af5" providerId="AD" clId="Web-{562AC1AE-4ECC-4AE3-BC2E-9CEAE3B14C2A}" dt="2026-03-20T19:06:42.519" v="22"/>
        <pc:sldMkLst>
          <pc:docMk/>
          <pc:sldMk cId="1662356986" sldId="2856"/>
        </pc:sldMkLst>
        <pc:spChg chg="mod">
          <ac:chgData name="Koch, Carl - FPAC-NRCS, WV" userId="S::carl.koch@usda.gov::8f9ea627-f344-4264-ba95-70db19643af5" providerId="AD" clId="Web-{562AC1AE-4ECC-4AE3-BC2E-9CEAE3B14C2A}" dt="2026-03-20T19:06:20.097" v="19" actId="20577"/>
          <ac:spMkLst>
            <pc:docMk/>
            <pc:sldMk cId="1662356986" sldId="2856"/>
            <ac:spMk id="2" creationId="{03EDB9D4-9E65-42C9-B86F-FA370ED9C4D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A066FA-750E-DAE7-1A60-D53AE2EBFB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1A1199-BC79-4F7F-93F1-0F70A85D1E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086247-3D50-44FA-A747-701A4F5EA285}" type="datetimeFigureOut">
              <a:rPr lang="en-US" smtClean="0"/>
              <a:t>3/20/2026</a:t>
            </a:fld>
            <a:endParaRPr lang="en-US"/>
          </a:p>
        </p:txBody>
      </p:sp>
      <p:sp>
        <p:nvSpPr>
          <p:cNvPr id="4" name="Footer Placeholder 3">
            <a:extLst>
              <a:ext uri="{FF2B5EF4-FFF2-40B4-BE49-F238E27FC236}">
                <a16:creationId xmlns:a16="http://schemas.microsoft.com/office/drawing/2014/main" id="{F88CBA33-F1BD-3895-8F46-E6EDC61D3B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A755D4B-F7E8-99B4-6AD8-FCE2E8E9A09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E53FB9-8924-480C-B3AD-FF54E9ED0C7D}" type="slidenum">
              <a:rPr lang="en-US" smtClean="0"/>
              <a:t>‹#›</a:t>
            </a:fld>
            <a:endParaRPr lang="en-US"/>
          </a:p>
        </p:txBody>
      </p:sp>
    </p:spTree>
    <p:extLst>
      <p:ext uri="{BB962C8B-B14F-4D97-AF65-F5344CB8AC3E}">
        <p14:creationId xmlns:p14="http://schemas.microsoft.com/office/powerpoint/2010/main" val="1753572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70664C-E579-4B3B-9A7A-BE264EE162AC}" type="datetimeFigureOut">
              <a:rPr lang="en-US" smtClean="0"/>
              <a:t>3/20/2026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C3551-34E0-490B-9C54-AFBE6F9BDA54}" type="slidenum">
              <a:rPr lang="en-US" smtClean="0"/>
              <a:t>‹#›</a:t>
            </a:fld>
            <a:endParaRPr lang="en-US"/>
          </a:p>
        </p:txBody>
      </p:sp>
    </p:spTree>
    <p:extLst>
      <p:ext uri="{BB962C8B-B14F-4D97-AF65-F5344CB8AC3E}">
        <p14:creationId xmlns:p14="http://schemas.microsoft.com/office/powerpoint/2010/main" val="2472114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tatesummaries.ncics.org/chapter/ak/"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statesummaries.ncics.org/chapter/hi#fig-2" TargetMode="External"/><Relationship Id="rId4" Type="http://schemas.openxmlformats.org/officeDocument/2006/relationships/hyperlink" Target="https://statesummaries.ncics.org/chapter/hi/"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cei.noaa.gov/"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Mulch has the added benefit for the producer of significantly reducing weed pressure and can reduce soil disturbance either from herbicides and or weeding (including tillage).</a:t>
            </a:r>
          </a:p>
        </p:txBody>
      </p:sp>
      <p:sp>
        <p:nvSpPr>
          <p:cNvPr id="4" name="Slide Number Placeholder 3"/>
          <p:cNvSpPr>
            <a:spLocks noGrp="1"/>
          </p:cNvSpPr>
          <p:nvPr>
            <p:ph type="sldNum" sz="quarter" idx="5"/>
          </p:nvPr>
        </p:nvSpPr>
        <p:spPr/>
        <p:txBody>
          <a:bodyPr/>
          <a:lstStyle/>
          <a:p>
            <a:fld id="{9D8C3551-34E0-490B-9C54-AFBE6F9BDA54}" type="slidenum">
              <a:rPr lang="en-US" smtClean="0"/>
              <a:t>3</a:t>
            </a:fld>
            <a:endParaRPr lang="en-US"/>
          </a:p>
        </p:txBody>
      </p:sp>
    </p:spTree>
    <p:extLst>
      <p:ext uri="{BB962C8B-B14F-4D97-AF65-F5344CB8AC3E}">
        <p14:creationId xmlns:p14="http://schemas.microsoft.com/office/powerpoint/2010/main" val="803047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400" dirty="0">
                <a:effectLst/>
                <a:latin typeface="Calibri"/>
                <a:ea typeface="Times New Roman" panose="02020603050405020304" pitchFamily="18" charset="0"/>
                <a:cs typeface="Calibri"/>
              </a:rPr>
              <a:t>Cover can greatly influence soil temperature.  On this warm, sunny, dry day early in the growing season, there was a 45</a:t>
            </a:r>
            <a:r>
              <a:rPr lang="en-US" sz="1400" dirty="0">
                <a:effectLst/>
                <a:latin typeface="Calibri"/>
                <a:ea typeface="Times New Roman" panose="02020603050405020304" pitchFamily="18" charset="0"/>
                <a:cs typeface="Calibri"/>
                <a:sym typeface="Symbol" panose="05050102010706020507" pitchFamily="18" charset="2"/>
              </a:rPr>
              <a:t></a:t>
            </a:r>
            <a:r>
              <a:rPr lang="en-US" sz="1400">
                <a:effectLst/>
                <a:latin typeface="Calibri"/>
                <a:ea typeface="Times New Roman" panose="02020603050405020304" pitchFamily="18" charset="0"/>
                <a:cs typeface="Calibri"/>
              </a:rPr>
              <a:t> F difference in soil temperature at 1” depth due to different soil covers.</a:t>
            </a:r>
          </a:p>
          <a:p>
            <a:endParaRPr lang="en-US" dirty="0"/>
          </a:p>
        </p:txBody>
      </p:sp>
      <p:sp>
        <p:nvSpPr>
          <p:cNvPr id="4" name="Slide Number Placeholder 3"/>
          <p:cNvSpPr>
            <a:spLocks noGrp="1"/>
          </p:cNvSpPr>
          <p:nvPr>
            <p:ph type="sldNum" sz="quarter" idx="5"/>
          </p:nvPr>
        </p:nvSpPr>
        <p:spPr/>
        <p:txBody>
          <a:bodyPr/>
          <a:lstStyle/>
          <a:p>
            <a:fld id="{61EB49C9-845F-4E9C-9479-C62EBBF9BAD4}" type="slidenum">
              <a:rPr lang="en-US" smtClean="0"/>
              <a:t>14</a:t>
            </a:fld>
            <a:endParaRPr lang="en-US"/>
          </a:p>
        </p:txBody>
      </p:sp>
    </p:spTree>
    <p:extLst>
      <p:ext uri="{BB962C8B-B14F-4D97-AF65-F5344CB8AC3E}">
        <p14:creationId xmlns:p14="http://schemas.microsoft.com/office/powerpoint/2010/main" val="4085440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400">
                <a:effectLst/>
                <a:latin typeface="Calibri" panose="020F0502020204030204" pitchFamily="34" charset="0"/>
                <a:ea typeface="Times New Roman" panose="02020603050405020304" pitchFamily="18" charset="0"/>
              </a:rPr>
              <a:t>Temperature has an effect on what lives in the soil.  For micro-organisms such as nitrogen fixing bacteria and mycorrhizal fungi, ideal soil temperature ranges from 50-96</a:t>
            </a:r>
            <a:r>
              <a:rPr lang="en-US" sz="1400">
                <a:effectLst/>
                <a:latin typeface="Calibri" panose="020F0502020204030204" pitchFamily="34" charset="0"/>
                <a:ea typeface="Times New Roman" panose="02020603050405020304" pitchFamily="18" charset="0"/>
                <a:cs typeface="Calibri" panose="020F0502020204030204" pitchFamily="34" charset="0"/>
                <a:sym typeface="Symbol" panose="05050102010706020507" pitchFamily="18" charset="2"/>
              </a:rPr>
              <a:t></a:t>
            </a:r>
            <a:r>
              <a:rPr lang="en-US" sz="1400">
                <a:effectLst/>
                <a:latin typeface="Calibri" panose="020F0502020204030204" pitchFamily="34" charset="0"/>
                <a:ea typeface="Times New Roman" panose="02020603050405020304" pitchFamily="18" charset="0"/>
              </a:rPr>
              <a:t> F.  For macro-organisms such as worms or arthropods, the ideal temperature is lower; around 50-75.2</a:t>
            </a:r>
            <a:r>
              <a:rPr lang="en-US" sz="1400">
                <a:effectLst/>
                <a:latin typeface="Calibri" panose="020F0502020204030204" pitchFamily="34" charset="0"/>
                <a:ea typeface="Times New Roman" panose="02020603050405020304" pitchFamily="18" charset="0"/>
                <a:cs typeface="Calibri" panose="020F0502020204030204" pitchFamily="34" charset="0"/>
                <a:sym typeface="Symbol" panose="05050102010706020507" pitchFamily="18" charset="2"/>
              </a:rPr>
              <a:t></a:t>
            </a:r>
            <a:r>
              <a:rPr lang="en-US" sz="1400">
                <a:effectLst/>
                <a:latin typeface="Calibri" panose="020F0502020204030204" pitchFamily="34" charset="0"/>
                <a:ea typeface="Times New Roman" panose="02020603050405020304" pitchFamily="18" charset="0"/>
              </a:rPr>
              <a:t> F.  Also, the warmer the soil the more biological activity and the more soil organic matter is reduced to carbon dioxide.  Warmer soils have a harder time accumulating organic matter.</a:t>
            </a:r>
            <a:endParaRPr lang="en-US" sz="14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441381" rtl="0" eaLnBrk="1" fontAlgn="auto" latinLnBrk="0" hangingPunct="1">
              <a:lnSpc>
                <a:spcPct val="100000"/>
              </a:lnSpc>
              <a:spcBef>
                <a:spcPts val="0"/>
              </a:spcBef>
              <a:spcAft>
                <a:spcPts val="0"/>
              </a:spcAft>
              <a:buClrTx/>
              <a:buSzTx/>
              <a:buFontTx/>
              <a:buNone/>
              <a:tabLst/>
              <a:defRPr/>
            </a:pPr>
            <a:fld id="{3FC5EEE3-C97E-451B-ACF9-1C8B45B5F85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41381"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7567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400">
                <a:effectLst/>
                <a:latin typeface="Calibri"/>
                <a:ea typeface="Times New Roman" panose="02020603050405020304" pitchFamily="18" charset="0"/>
                <a:cs typeface="Calibri"/>
              </a:rPr>
              <a:t>In most plants, the ideal soil temperature range for growth and nitrification is 65 to 86</a:t>
            </a:r>
            <a:r>
              <a:rPr lang="en-US" sz="1400">
                <a:effectLst/>
                <a:latin typeface="Calibri"/>
                <a:ea typeface="Times New Roman" panose="02020603050405020304" pitchFamily="18" charset="0"/>
                <a:cs typeface="Calibri"/>
                <a:sym typeface="Symbol" panose="05050102010706020507" pitchFamily="18" charset="2"/>
              </a:rPr>
              <a:t></a:t>
            </a:r>
            <a:r>
              <a:rPr lang="en-US" sz="1400">
                <a:effectLst/>
                <a:latin typeface="Calibri"/>
                <a:ea typeface="Times New Roman" panose="02020603050405020304" pitchFamily="18" charset="0"/>
                <a:cs typeface="Calibri"/>
              </a:rPr>
              <a:t>.</a:t>
            </a:r>
            <a:r>
              <a:rPr lang="en-US" sz="1400">
                <a:latin typeface="Calibri"/>
                <a:ea typeface="Times New Roman" panose="02020603050405020304" pitchFamily="18" charset="0"/>
                <a:cs typeface="Calibri"/>
              </a:rPr>
              <a:t> </a:t>
            </a:r>
            <a:r>
              <a:rPr lang="en-US" sz="1400">
                <a:effectLst/>
                <a:latin typeface="Calibri"/>
                <a:ea typeface="Times New Roman" panose="02020603050405020304" pitchFamily="18" charset="0"/>
                <a:cs typeface="Calibri"/>
              </a:rPr>
              <a:t> As soil temperatures get hotter, plant growth slows and eventually stops.</a:t>
            </a:r>
            <a:endParaRPr lang="en-US" sz="1400">
              <a:latin typeface="Calibri"/>
              <a:ea typeface="Times New Roman" panose="02020603050405020304" pitchFamily="18" charset="0"/>
              <a:cs typeface="Calibri"/>
            </a:endParaRPr>
          </a:p>
          <a:p>
            <a:endParaRPr lang="en-US" sz="1400">
              <a:effectLst/>
              <a:latin typeface="Calibri"/>
              <a:ea typeface="Times New Roman" panose="02020603050405020304" pitchFamily="18" charset="0"/>
              <a:cs typeface="Calibri"/>
            </a:endParaRPr>
          </a:p>
          <a:p>
            <a:r>
              <a:rPr lang="en-US" sz="1400">
                <a:latin typeface="Calibri"/>
                <a:ea typeface="Times New Roman" panose="02020603050405020304" pitchFamily="18" charset="0"/>
                <a:cs typeface="Calibri"/>
              </a:rPr>
              <a:t>Nitrification means that the organic N forms are being converted to inorganic plant available forms= it’s a good thing</a:t>
            </a:r>
          </a:p>
        </p:txBody>
      </p:sp>
      <p:sp>
        <p:nvSpPr>
          <p:cNvPr id="4" name="Slide Number Placeholder 3"/>
          <p:cNvSpPr>
            <a:spLocks noGrp="1"/>
          </p:cNvSpPr>
          <p:nvPr>
            <p:ph type="sldNum" sz="quarter" idx="5"/>
          </p:nvPr>
        </p:nvSpPr>
        <p:spPr/>
        <p:txBody>
          <a:bodyPr/>
          <a:lstStyle/>
          <a:p>
            <a:fld id="{61EB49C9-845F-4E9C-9479-C62EBBF9BAD4}" type="slidenum">
              <a:rPr lang="en-US" smtClean="0"/>
              <a:t>16</a:t>
            </a:fld>
            <a:endParaRPr lang="en-US"/>
          </a:p>
        </p:txBody>
      </p:sp>
    </p:spTree>
    <p:extLst>
      <p:ext uri="{BB962C8B-B14F-4D97-AF65-F5344CB8AC3E}">
        <p14:creationId xmlns:p14="http://schemas.microsoft.com/office/powerpoint/2010/main" val="451993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400">
                <a:effectLst/>
                <a:latin typeface="Calibri" panose="020F0502020204030204" pitchFamily="34" charset="0"/>
                <a:ea typeface="Times New Roman" panose="02020603050405020304" pitchFamily="18" charset="0"/>
              </a:rPr>
              <a:t>This illustration shows root shrinkage of potatoes based on soil temperature.  In cool-season grasses, growth stops above 90 degrees F.  In corn, it is about 95 degrees F.</a:t>
            </a:r>
            <a:endParaRPr lang="en-US" sz="14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441381" rtl="0" eaLnBrk="1" fontAlgn="auto" latinLnBrk="0" hangingPunct="1">
              <a:lnSpc>
                <a:spcPct val="100000"/>
              </a:lnSpc>
              <a:spcBef>
                <a:spcPts val="0"/>
              </a:spcBef>
              <a:spcAft>
                <a:spcPts val="0"/>
              </a:spcAft>
              <a:buClrTx/>
              <a:buSzTx/>
              <a:buFontTx/>
              <a:buNone/>
              <a:tabLst/>
              <a:defRPr/>
            </a:pPr>
            <a:fld id="{3FC5EEE3-C97E-451B-ACF9-1C8B45B5F85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41381"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6900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400">
                <a:effectLst/>
                <a:latin typeface="Calibri" panose="020F0502020204030204" pitchFamily="34" charset="0"/>
                <a:ea typeface="Calibri" panose="020F0502020204030204" pitchFamily="34" charset="0"/>
              </a:rPr>
              <a:t>Soil temperature also affects evaporation.  The hotter the soils, the more water is lost.  Evaporation depends on soil temperature, sun, wind and humidity but on average in the Northeast, evaporation increases 1% with each degree increase in soil temperature.  At 68</a:t>
            </a:r>
            <a:r>
              <a:rPr lang="en-US" sz="1400">
                <a:effectLst/>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1400">
                <a:effectLst/>
                <a:latin typeface="Calibri" panose="020F0502020204030204" pitchFamily="34" charset="0"/>
                <a:ea typeface="Calibri" panose="020F0502020204030204" pitchFamily="34" charset="0"/>
              </a:rPr>
              <a:t> F, almost all the water in the soil is available for plant growth.  When the soil temperature increases to 98</a:t>
            </a:r>
            <a:r>
              <a:rPr lang="en-US" sz="1400">
                <a:effectLst/>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1400">
                <a:effectLst/>
                <a:latin typeface="Calibri" panose="020F0502020204030204" pitchFamily="34" charset="0"/>
                <a:ea typeface="Calibri" panose="020F0502020204030204" pitchFamily="34" charset="0"/>
              </a:rPr>
              <a:t> F, the evaporation rate is 30% higher.  </a:t>
            </a:r>
            <a:r>
              <a:rPr lang="en-US" sz="1400" kern="1200">
                <a:solidFill>
                  <a:srgbClr val="000000"/>
                </a:solidFill>
                <a:effectLst/>
                <a:latin typeface="Calibri" panose="020F0502020204030204" pitchFamily="34" charset="0"/>
                <a:ea typeface="Times New Roman" panose="02020603050405020304" pitchFamily="18" charset="0"/>
              </a:rPr>
              <a:t>Water evaporates from soil until a dry layer is formed and then evaporation decreases.</a:t>
            </a:r>
            <a:endParaRPr lang="en-US" sz="1400"/>
          </a:p>
        </p:txBody>
      </p:sp>
      <p:sp>
        <p:nvSpPr>
          <p:cNvPr id="4" name="Slide Number Placeholder 3"/>
          <p:cNvSpPr>
            <a:spLocks noGrp="1"/>
          </p:cNvSpPr>
          <p:nvPr>
            <p:ph type="sldNum" sz="quarter" idx="5"/>
          </p:nvPr>
        </p:nvSpPr>
        <p:spPr/>
        <p:txBody>
          <a:bodyPr/>
          <a:lstStyle/>
          <a:p>
            <a:pPr marL="0" marR="0" lvl="0" indent="0" algn="r" defTabSz="882762" rtl="0" eaLnBrk="1" fontAlgn="auto" latinLnBrk="0" hangingPunct="1">
              <a:lnSpc>
                <a:spcPct val="100000"/>
              </a:lnSpc>
              <a:spcBef>
                <a:spcPts val="0"/>
              </a:spcBef>
              <a:spcAft>
                <a:spcPts val="0"/>
              </a:spcAft>
              <a:buClrTx/>
              <a:buSzTx/>
              <a:buFontTx/>
              <a:buNone/>
              <a:tabLst/>
              <a:defRPr/>
            </a:pPr>
            <a:fld id="{0B5436B2-7C57-4D15-9B23-1B7089ABF913}"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882762"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48627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Temperatures are more extreme in urban areas.  </a:t>
            </a:r>
          </a:p>
          <a:p>
            <a:endParaRPr lang="en-US" dirty="0"/>
          </a:p>
          <a:p>
            <a:r>
              <a:rPr lang="en-US" dirty="0"/>
              <a:t>Data from Climate Central: https://www.climatecentral.org/climate-matters/urban-heat-islands-2024</a:t>
            </a:r>
          </a:p>
          <a:p>
            <a:pPr marL="171450" indent="-171450">
              <a:buFont typeface="Arial" panose="020B0604020202020204" pitchFamily="34" charset="0"/>
              <a:buChar char="•"/>
            </a:pPr>
            <a:r>
              <a:rPr lang="en-US" b="0" i="0" dirty="0">
                <a:solidFill>
                  <a:srgbClr val="032849"/>
                </a:solidFill>
                <a:effectLst/>
                <a:latin typeface="Maitree"/>
              </a:rPr>
              <a:t>Across 65 cities, the total population living in census block groups with an Urban Heat Index (UHI) index of 8°F or higher is nearly 34 million. In some cities, it is 9 degrees hotter than the surrounding countryside.</a:t>
            </a:r>
          </a:p>
          <a:p>
            <a:pPr algn="l">
              <a:spcAft>
                <a:spcPts val="2250"/>
              </a:spcAft>
              <a:buFont typeface="Arial" panose="020B0604020202020204" pitchFamily="34" charset="0"/>
              <a:buChar char="•"/>
            </a:pPr>
            <a:r>
              <a:rPr lang="en-US" b="0" i="0" dirty="0">
                <a:solidFill>
                  <a:srgbClr val="032849"/>
                </a:solidFill>
                <a:effectLst/>
                <a:latin typeface="var(--font-serif)"/>
              </a:rPr>
              <a:t>  The urban heat burden is unequally shared, and linked to a history of racially biased housing policy. Analysis from Columbia University shows that historically redlined areas currently experience hotter summers than non-redlined areas in 150 (84%) of 179 major U.S. cities.</a:t>
            </a:r>
          </a:p>
          <a:p>
            <a:pPr algn="l">
              <a:spcAft>
                <a:spcPts val="2250"/>
              </a:spcAft>
              <a:buFont typeface="Arial" panose="020B0604020202020204" pitchFamily="34" charset="0"/>
              <a:buChar char="•"/>
            </a:pPr>
            <a:r>
              <a:rPr lang="en-US" b="0" i="0" dirty="0">
                <a:solidFill>
                  <a:srgbClr val="032849"/>
                </a:solidFill>
                <a:effectLst/>
                <a:latin typeface="var(--font-serif)"/>
              </a:rPr>
              <a:t>  Planting street trees and installing cool roofs and pavements are among the ways to reduce local heat islands. </a:t>
            </a:r>
          </a:p>
          <a:p>
            <a:endParaRPr lang="en-US" dirty="0"/>
          </a:p>
          <a:p>
            <a:r>
              <a:rPr lang="en-US" dirty="0"/>
              <a:t>Image can be found at: https://www.climatecentral.org/graphic/urban-heat-islands-2024?graphicSet=What+Makes+Cities+Hotter</a:t>
            </a:r>
          </a:p>
          <a:p>
            <a:endParaRPr lang="en-US" dirty="0"/>
          </a:p>
        </p:txBody>
      </p:sp>
      <p:sp>
        <p:nvSpPr>
          <p:cNvPr id="4" name="Slide Number Placeholder 3"/>
          <p:cNvSpPr>
            <a:spLocks noGrp="1"/>
          </p:cNvSpPr>
          <p:nvPr>
            <p:ph type="sldNum" sz="quarter" idx="5"/>
          </p:nvPr>
        </p:nvSpPr>
        <p:spPr/>
        <p:txBody>
          <a:bodyPr/>
          <a:lstStyle/>
          <a:p>
            <a:fld id="{9D8C3551-34E0-490B-9C54-AFBE6F9BDA54}" type="slidenum">
              <a:rPr lang="en-US" smtClean="0"/>
              <a:t>19</a:t>
            </a:fld>
            <a:endParaRPr lang="en-US"/>
          </a:p>
        </p:txBody>
      </p:sp>
    </p:spTree>
    <p:extLst>
      <p:ext uri="{BB962C8B-B14F-4D97-AF65-F5344CB8AC3E}">
        <p14:creationId xmlns:p14="http://schemas.microsoft.com/office/powerpoint/2010/main" val="3888238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Replace this graphic with a graphic for the nearest city where the course is being held.  Download the intensity score graphic from Climate Central at: https://www.climatecentral.org/graphic/urban-heat-islands?graphicSet=Local+UHI+Score</a:t>
            </a:r>
          </a:p>
        </p:txBody>
      </p:sp>
      <p:sp>
        <p:nvSpPr>
          <p:cNvPr id="4" name="Slide Number Placeholder 3"/>
          <p:cNvSpPr>
            <a:spLocks noGrp="1"/>
          </p:cNvSpPr>
          <p:nvPr>
            <p:ph type="sldNum" sz="quarter" idx="5"/>
          </p:nvPr>
        </p:nvSpPr>
        <p:spPr/>
        <p:txBody>
          <a:bodyPr/>
          <a:lstStyle/>
          <a:p>
            <a:fld id="{9D8C3551-34E0-490B-9C54-AFBE6F9BDA54}" type="slidenum">
              <a:rPr lang="en-US" smtClean="0"/>
              <a:t>20</a:t>
            </a:fld>
            <a:endParaRPr lang="en-US"/>
          </a:p>
        </p:txBody>
      </p:sp>
    </p:spTree>
    <p:extLst>
      <p:ext uri="{BB962C8B-B14F-4D97-AF65-F5344CB8AC3E}">
        <p14:creationId xmlns:p14="http://schemas.microsoft.com/office/powerpoint/2010/main" val="249742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an excellent summary of the pros and cons common mulches used for urban and small farms. Note that leaves coming from urban areas have the potential to be contaminated by lead.</a:t>
            </a:r>
          </a:p>
        </p:txBody>
      </p:sp>
      <p:sp>
        <p:nvSpPr>
          <p:cNvPr id="4" name="Slide Number Placeholder 3"/>
          <p:cNvSpPr>
            <a:spLocks noGrp="1"/>
          </p:cNvSpPr>
          <p:nvPr>
            <p:ph type="sldNum" sz="quarter" idx="5"/>
          </p:nvPr>
        </p:nvSpPr>
        <p:spPr/>
        <p:txBody>
          <a:bodyPr/>
          <a:lstStyle/>
          <a:p>
            <a:fld id="{9D8C3551-34E0-490B-9C54-AFBE6F9BDA54}" type="slidenum">
              <a:rPr lang="en-US" smtClean="0"/>
              <a:t>21</a:t>
            </a:fld>
            <a:endParaRPr lang="en-US"/>
          </a:p>
        </p:txBody>
      </p:sp>
    </p:spTree>
    <p:extLst>
      <p:ext uri="{BB962C8B-B14F-4D97-AF65-F5344CB8AC3E}">
        <p14:creationId xmlns:p14="http://schemas.microsoft.com/office/powerpoint/2010/main" val="1045148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Note to Instructors: You can add or replace local pictures of examples of soil cover.</a:t>
            </a:r>
          </a:p>
          <a:p>
            <a:endParaRPr lang="en-US" dirty="0"/>
          </a:p>
          <a:p>
            <a:r>
              <a:rPr lang="en-US" dirty="0"/>
              <a:t>Trees can help lower temperatures in urban and rural areas.  They can also be excellent food sources for pollinators and other beneficial insects, a source of mulch (leaves), and/or a food source (fruit trees).</a:t>
            </a:r>
          </a:p>
        </p:txBody>
      </p:sp>
      <p:sp>
        <p:nvSpPr>
          <p:cNvPr id="4" name="Slide Number Placeholder 3"/>
          <p:cNvSpPr>
            <a:spLocks noGrp="1"/>
          </p:cNvSpPr>
          <p:nvPr>
            <p:ph type="sldNum" sz="quarter" idx="5"/>
          </p:nvPr>
        </p:nvSpPr>
        <p:spPr/>
        <p:txBody>
          <a:bodyPr/>
          <a:lstStyle/>
          <a:p>
            <a:fld id="{9D8C3551-34E0-490B-9C54-AFBE6F9BDA54}" type="slidenum">
              <a:rPr lang="en-US" smtClean="0"/>
              <a:t>22</a:t>
            </a:fld>
            <a:endParaRPr lang="en-US"/>
          </a:p>
        </p:txBody>
      </p:sp>
    </p:spTree>
    <p:extLst>
      <p:ext uri="{BB962C8B-B14F-4D97-AF65-F5344CB8AC3E}">
        <p14:creationId xmlns:p14="http://schemas.microsoft.com/office/powerpoint/2010/main" val="12979291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Nice example of mulch material in bed and wood chips on trails and walkways.  Mulch materials outside of growing beds are not fundable under 484 Mulching standard.</a:t>
            </a:r>
          </a:p>
        </p:txBody>
      </p:sp>
      <p:sp>
        <p:nvSpPr>
          <p:cNvPr id="4" name="Slide Number Placeholder 3"/>
          <p:cNvSpPr>
            <a:spLocks noGrp="1"/>
          </p:cNvSpPr>
          <p:nvPr>
            <p:ph type="sldNum" sz="quarter" idx="5"/>
          </p:nvPr>
        </p:nvSpPr>
        <p:spPr/>
        <p:txBody>
          <a:bodyPr/>
          <a:lstStyle/>
          <a:p>
            <a:fld id="{9D8C3551-34E0-490B-9C54-AFBE6F9BDA54}" type="slidenum">
              <a:rPr lang="en-US" smtClean="0"/>
              <a:t>23</a:t>
            </a:fld>
            <a:endParaRPr lang="en-US"/>
          </a:p>
        </p:txBody>
      </p:sp>
    </p:spTree>
    <p:extLst>
      <p:ext uri="{BB962C8B-B14F-4D97-AF65-F5344CB8AC3E}">
        <p14:creationId xmlns:p14="http://schemas.microsoft.com/office/powerpoint/2010/main" val="3855067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Soil cover by cover crops can include both living and dead vegetation.  In the photo above left, the producer no-tilled squash plants into a residue of fall planted, winter terminated oats and planted a living cover of clover.  The clover shades the soil, add nitrogen, and its roots hold soil in place while adding organic matter.  That along with drip irrigation has significantly reduced the amount of water this farmer needs for irrigation.  The photo on the right shows mulching being used in a high tunnel.  Not only does it suppress weeds, but the mulch significantly reduces the amount of water needed.  Urban and small farmers sometimes have to pay for water so this can be a significant cost savings.  Also, salt build up in high tunnels can happen the more irrigation water is used.</a:t>
            </a:r>
          </a:p>
        </p:txBody>
      </p:sp>
      <p:sp>
        <p:nvSpPr>
          <p:cNvPr id="4" name="Slide Number Placeholder 3"/>
          <p:cNvSpPr>
            <a:spLocks noGrp="1"/>
          </p:cNvSpPr>
          <p:nvPr>
            <p:ph type="sldNum" sz="quarter" idx="5"/>
          </p:nvPr>
        </p:nvSpPr>
        <p:spPr/>
        <p:txBody>
          <a:bodyPr/>
          <a:lstStyle/>
          <a:p>
            <a:fld id="{9D8C3551-34E0-490B-9C54-AFBE6F9BDA54}" type="slidenum">
              <a:rPr lang="en-US" smtClean="0"/>
              <a:t>5</a:t>
            </a:fld>
            <a:endParaRPr lang="en-US"/>
          </a:p>
        </p:txBody>
      </p:sp>
    </p:spTree>
    <p:extLst>
      <p:ext uri="{BB962C8B-B14F-4D97-AF65-F5344CB8AC3E}">
        <p14:creationId xmlns:p14="http://schemas.microsoft.com/office/powerpoint/2010/main" val="1509169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Picture of mulch being used in a high tunnel.  Reducing irrigation in high tunnels can save the producer money (if they are paying for water).  If less water is applied, it reduces the amount of salt buildup that can occur in the soil.</a:t>
            </a:r>
          </a:p>
        </p:txBody>
      </p:sp>
      <p:sp>
        <p:nvSpPr>
          <p:cNvPr id="4" name="Slide Number Placeholder 3"/>
          <p:cNvSpPr>
            <a:spLocks noGrp="1"/>
          </p:cNvSpPr>
          <p:nvPr>
            <p:ph type="sldNum" sz="quarter" idx="5"/>
          </p:nvPr>
        </p:nvSpPr>
        <p:spPr/>
        <p:txBody>
          <a:bodyPr/>
          <a:lstStyle/>
          <a:p>
            <a:fld id="{9D8C3551-34E0-490B-9C54-AFBE6F9BDA54}" type="slidenum">
              <a:rPr lang="en-US" smtClean="0"/>
              <a:t>24</a:t>
            </a:fld>
            <a:endParaRPr lang="en-US"/>
          </a:p>
        </p:txBody>
      </p:sp>
    </p:spTree>
    <p:extLst>
      <p:ext uri="{BB962C8B-B14F-4D97-AF65-F5344CB8AC3E}">
        <p14:creationId xmlns:p14="http://schemas.microsoft.com/office/powerpoint/2010/main" val="786643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While leaves and compost made from leaves can be an excellent, low cost source of organic matter, use caution if the leaves are sourced from urban areas as they </a:t>
            </a:r>
            <a:r>
              <a:rPr lang="en-US"/>
              <a:t>can contain lead.</a:t>
            </a:r>
            <a:endParaRPr lang="en-US" dirty="0"/>
          </a:p>
        </p:txBody>
      </p:sp>
      <p:sp>
        <p:nvSpPr>
          <p:cNvPr id="4" name="Slide Number Placeholder 3"/>
          <p:cNvSpPr>
            <a:spLocks noGrp="1"/>
          </p:cNvSpPr>
          <p:nvPr>
            <p:ph type="sldNum" sz="quarter" idx="5"/>
          </p:nvPr>
        </p:nvSpPr>
        <p:spPr/>
        <p:txBody>
          <a:bodyPr/>
          <a:lstStyle/>
          <a:p>
            <a:fld id="{9D8C3551-34E0-490B-9C54-AFBE6F9BDA54}" type="slidenum">
              <a:rPr lang="en-US" smtClean="0"/>
              <a:t>25</a:t>
            </a:fld>
            <a:endParaRPr lang="en-US"/>
          </a:p>
        </p:txBody>
      </p:sp>
    </p:spTree>
    <p:extLst>
      <p:ext uri="{BB962C8B-B14F-4D97-AF65-F5344CB8AC3E}">
        <p14:creationId xmlns:p14="http://schemas.microsoft.com/office/powerpoint/2010/main" val="17214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Winter rye terminated in the spring by roller crimping and soy beans no-till drilled into it. </a:t>
            </a:r>
          </a:p>
        </p:txBody>
      </p:sp>
      <p:sp>
        <p:nvSpPr>
          <p:cNvPr id="4" name="Slide Number Placeholder 3"/>
          <p:cNvSpPr>
            <a:spLocks noGrp="1"/>
          </p:cNvSpPr>
          <p:nvPr>
            <p:ph type="sldNum" sz="quarter" idx="5"/>
          </p:nvPr>
        </p:nvSpPr>
        <p:spPr/>
        <p:txBody>
          <a:bodyPr/>
          <a:lstStyle/>
          <a:p>
            <a:fld id="{9D8C3551-34E0-490B-9C54-AFBE6F9BDA54}" type="slidenum">
              <a:rPr lang="en-US" smtClean="0"/>
              <a:t>26</a:t>
            </a:fld>
            <a:endParaRPr lang="en-US"/>
          </a:p>
        </p:txBody>
      </p:sp>
    </p:spTree>
    <p:extLst>
      <p:ext uri="{BB962C8B-B14F-4D97-AF65-F5344CB8AC3E}">
        <p14:creationId xmlns:p14="http://schemas.microsoft.com/office/powerpoint/2010/main" val="2924287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Summertime use of black plastic can not only over heat the soil affecting plant growth and soil biology, but it can contribute to dangerously high temperatures for humans.  </a:t>
            </a:r>
          </a:p>
        </p:txBody>
      </p:sp>
      <p:sp>
        <p:nvSpPr>
          <p:cNvPr id="4" name="Slide Number Placeholder 3"/>
          <p:cNvSpPr>
            <a:spLocks noGrp="1"/>
          </p:cNvSpPr>
          <p:nvPr>
            <p:ph type="sldNum" sz="quarter" idx="5"/>
          </p:nvPr>
        </p:nvSpPr>
        <p:spPr/>
        <p:txBody>
          <a:bodyPr/>
          <a:lstStyle/>
          <a:p>
            <a:fld id="{9D8C3551-34E0-490B-9C54-AFBE6F9BDA54}" type="slidenum">
              <a:rPr lang="en-US" smtClean="0"/>
              <a:t>27</a:t>
            </a:fld>
            <a:endParaRPr lang="en-US"/>
          </a:p>
        </p:txBody>
      </p:sp>
    </p:spTree>
    <p:extLst>
      <p:ext uri="{BB962C8B-B14F-4D97-AF65-F5344CB8AC3E}">
        <p14:creationId xmlns:p14="http://schemas.microsoft.com/office/powerpoint/2010/main" val="3893322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Have participants get in groups of two (preferably pairs will be from the same state) and download the Climate Quick Reference Guide for their state.</a:t>
            </a:r>
            <a:endParaRPr lang="en-US" dirty="0"/>
          </a:p>
        </p:txBody>
      </p:sp>
      <p:sp>
        <p:nvSpPr>
          <p:cNvPr id="4" name="Slide Number Placeholder 3"/>
          <p:cNvSpPr>
            <a:spLocks noGrp="1"/>
          </p:cNvSpPr>
          <p:nvPr>
            <p:ph type="sldNum" sz="quarter" idx="5"/>
          </p:nvPr>
        </p:nvSpPr>
        <p:spPr/>
        <p:txBody>
          <a:bodyPr/>
          <a:lstStyle/>
          <a:p>
            <a:fld id="{9D8C3551-34E0-490B-9C54-AFBE6F9BDA54}" type="slidenum">
              <a:rPr lang="en-US" smtClean="0"/>
              <a:t>28</a:t>
            </a:fld>
            <a:endParaRPr lang="en-US"/>
          </a:p>
        </p:txBody>
      </p:sp>
    </p:spTree>
    <p:extLst>
      <p:ext uri="{BB962C8B-B14F-4D97-AF65-F5344CB8AC3E}">
        <p14:creationId xmlns:p14="http://schemas.microsoft.com/office/powerpoint/2010/main" val="645908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Keeping forage tall greatly reduces the temperatures of the soil and conserves moisture.  </a:t>
            </a:r>
          </a:p>
          <a:p>
            <a:endParaRPr lang="en-US" dirty="0"/>
          </a:p>
          <a:p>
            <a:r>
              <a:rPr lang="en-US" dirty="0"/>
              <a:t>Tree planting practices can provide shade which also reduces the temperature of the soil.  Lower soil temperatures reduce evapotranspiration.  Tree planting practices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311 Alley Cropping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391 Riparian Forest Buffer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422 Hedgerow Planting</a:t>
            </a:r>
          </a:p>
          <a:p>
            <a:pPr marL="171450" indent="-171450">
              <a:buFont typeface="Arial" panose="020B0604020202020204" pitchFamily="34" charset="0"/>
              <a:buChar char="•"/>
            </a:pPr>
            <a:r>
              <a:rPr lang="en-US" dirty="0"/>
              <a:t>612 Tree and Shrub Planting</a:t>
            </a:r>
          </a:p>
          <a:p>
            <a:pPr marL="171450" indent="-171450">
              <a:buFont typeface="Arial" panose="020B0604020202020204" pitchFamily="34" charset="0"/>
              <a:buChar char="•"/>
            </a:pPr>
            <a:r>
              <a:rPr lang="en-US" dirty="0"/>
              <a:t>825 Culturally Significant Plantings</a:t>
            </a:r>
          </a:p>
          <a:p>
            <a:endParaRPr lang="en-US" dirty="0"/>
          </a:p>
        </p:txBody>
      </p:sp>
      <p:sp>
        <p:nvSpPr>
          <p:cNvPr id="4" name="Slide Number Placeholder 3"/>
          <p:cNvSpPr>
            <a:spLocks noGrp="1"/>
          </p:cNvSpPr>
          <p:nvPr>
            <p:ph type="sldNum" sz="quarter" idx="5"/>
          </p:nvPr>
        </p:nvSpPr>
        <p:spPr/>
        <p:txBody>
          <a:bodyPr/>
          <a:lstStyle/>
          <a:p>
            <a:fld id="{9D8C3551-34E0-490B-9C54-AFBE6F9BDA54}" type="slidenum">
              <a:rPr lang="en-US" smtClean="0"/>
              <a:t>6</a:t>
            </a:fld>
            <a:endParaRPr lang="en-US"/>
          </a:p>
        </p:txBody>
      </p:sp>
    </p:spTree>
    <p:extLst>
      <p:ext uri="{BB962C8B-B14F-4D97-AF65-F5344CB8AC3E}">
        <p14:creationId xmlns:p14="http://schemas.microsoft.com/office/powerpoint/2010/main" val="498665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Soil cover is the number one way to moderate soil temperatures and changes in soil moisture.  This can even happen in winter. In places where ground may have been frozen all winter covered in a protective blanket of snow, some places are experiencing more freeze-thaw making the ground more susceptible to erosion.  Also, cover can keep the soil from experiencing extremes in spring.</a:t>
            </a:r>
          </a:p>
        </p:txBody>
      </p:sp>
      <p:sp>
        <p:nvSpPr>
          <p:cNvPr id="4" name="Slide Number Placeholder 3"/>
          <p:cNvSpPr>
            <a:spLocks noGrp="1"/>
          </p:cNvSpPr>
          <p:nvPr>
            <p:ph type="sldNum" sz="quarter" idx="5"/>
          </p:nvPr>
        </p:nvSpPr>
        <p:spPr/>
        <p:txBody>
          <a:bodyPr/>
          <a:lstStyle/>
          <a:p>
            <a:fld id="{9D8C3551-34E0-490B-9C54-AFBE6F9BDA54}" type="slidenum">
              <a:rPr lang="en-US" smtClean="0"/>
              <a:t>7</a:t>
            </a:fld>
            <a:endParaRPr lang="en-US"/>
          </a:p>
        </p:txBody>
      </p:sp>
    </p:spTree>
    <p:extLst>
      <p:ext uri="{BB962C8B-B14F-4D97-AF65-F5344CB8AC3E}">
        <p14:creationId xmlns:p14="http://schemas.microsoft.com/office/powerpoint/2010/main" val="2585987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spcAft>
                <a:spcPts val="2250"/>
              </a:spcAft>
            </a:pPr>
            <a:r>
              <a:rPr lang="en-US" sz="2000" b="1" i="0" dirty="0">
                <a:solidFill>
                  <a:srgbClr val="032849"/>
                </a:solidFill>
                <a:effectLst/>
                <a:latin typeface="var(--font-serif)"/>
              </a:rPr>
              <a:t>All 50 states have warmed since 1970.</a:t>
            </a:r>
          </a:p>
          <a:p>
            <a:pPr algn="l">
              <a:spcAft>
                <a:spcPts val="2250"/>
              </a:spcAft>
            </a:pPr>
            <a:r>
              <a:rPr lang="en-US" sz="2000" dirty="0">
                <a:effectLst/>
                <a:latin typeface="Calibri" panose="020F0502020204030204" pitchFamily="34" charset="0"/>
                <a:ea typeface="Times New Roman" panose="02020603050405020304" pitchFamily="18" charset="0"/>
              </a:rPr>
              <a:t>These increases in temperature have been observed in the United States, however not all parts of the US have been warming at the same rate.  The Northeast, and West have seen the greatest increases in temperatures while the southeastern parts of the US have seen the least change. </a:t>
            </a:r>
          </a:p>
          <a:p>
            <a:pPr algn="l">
              <a:spcAft>
                <a:spcPts val="2250"/>
              </a:spcAft>
            </a:pPr>
            <a:endParaRPr lang="en-US" sz="2000" b="0" i="0" dirty="0">
              <a:solidFill>
                <a:srgbClr val="032849"/>
              </a:solidFill>
              <a:effectLst/>
              <a:latin typeface="var(--font-serif)"/>
            </a:endParaRPr>
          </a:p>
          <a:p>
            <a:pPr algn="l">
              <a:spcAft>
                <a:spcPts val="2250"/>
              </a:spcAft>
              <a:buFont typeface="Arial" panose="020B0604020202020204" pitchFamily="34" charset="0"/>
              <a:buChar char="•"/>
            </a:pPr>
            <a:r>
              <a:rPr lang="en-US" sz="2000" b="0" i="0" dirty="0">
                <a:solidFill>
                  <a:srgbClr val="032849"/>
                </a:solidFill>
                <a:effectLst/>
                <a:latin typeface="var(--font-serif)"/>
              </a:rPr>
              <a:t>The 49 states analyzed by Climate Central have warmed by 2.7°F on average since 1970.</a:t>
            </a:r>
          </a:p>
          <a:p>
            <a:pPr algn="l">
              <a:spcAft>
                <a:spcPts val="2250"/>
              </a:spcAft>
              <a:buFont typeface="Arial" panose="020B0604020202020204" pitchFamily="34" charset="0"/>
              <a:buChar char="•"/>
            </a:pPr>
            <a:r>
              <a:rPr lang="en-US" sz="2000" b="0" i="0" dirty="0">
                <a:solidFill>
                  <a:srgbClr val="032849"/>
                </a:solidFill>
                <a:effectLst/>
                <a:latin typeface="var(--font-serif)"/>
              </a:rPr>
              <a:t>Alaska was the fastest-warming state by far, due to its </a:t>
            </a:r>
            <a:r>
              <a:rPr lang="en-US" sz="2000" b="0" i="0" dirty="0">
                <a:solidFill>
                  <a:srgbClr val="032849"/>
                </a:solidFill>
                <a:effectLst/>
                <a:latin typeface="var(--font-serif)"/>
                <a:hlinkClick r:id="rId3"/>
              </a:rPr>
              <a:t>high latitude</a:t>
            </a:r>
            <a:r>
              <a:rPr lang="en-US" sz="2000" b="0" i="0" dirty="0">
                <a:solidFill>
                  <a:srgbClr val="032849"/>
                </a:solidFill>
                <a:effectLst/>
                <a:latin typeface="var(--font-serif)"/>
              </a:rPr>
              <a:t>. </a:t>
            </a:r>
          </a:p>
          <a:p>
            <a:pPr algn="l">
              <a:spcAft>
                <a:spcPts val="2250"/>
              </a:spcAft>
              <a:buFont typeface="Arial" panose="020B0604020202020204" pitchFamily="34" charset="0"/>
              <a:buChar char="•"/>
            </a:pPr>
            <a:r>
              <a:rPr lang="en-US" sz="2000" b="0" i="0" dirty="0">
                <a:solidFill>
                  <a:srgbClr val="032849"/>
                </a:solidFill>
                <a:effectLst/>
                <a:latin typeface="var(--font-serif)"/>
              </a:rPr>
              <a:t>Hawaii is also warming. The latest </a:t>
            </a:r>
            <a:r>
              <a:rPr lang="en-US" sz="2000" b="0" i="0" dirty="0">
                <a:solidFill>
                  <a:srgbClr val="032849"/>
                </a:solidFill>
                <a:effectLst/>
                <a:latin typeface="var(--font-serif)"/>
                <a:hlinkClick r:id="rId4"/>
              </a:rPr>
              <a:t>NOAA State Climate Summaries</a:t>
            </a:r>
            <a:r>
              <a:rPr lang="en-US" sz="2000" b="0" i="0" dirty="0">
                <a:solidFill>
                  <a:srgbClr val="032849"/>
                </a:solidFill>
                <a:effectLst/>
                <a:latin typeface="var(--font-serif)"/>
              </a:rPr>
              <a:t> found </a:t>
            </a:r>
            <a:r>
              <a:rPr lang="en-US" sz="2000" b="0" i="0" dirty="0">
                <a:solidFill>
                  <a:srgbClr val="032849"/>
                </a:solidFill>
                <a:effectLst/>
                <a:latin typeface="var(--font-serif)"/>
                <a:hlinkClick r:id="rId5"/>
              </a:rPr>
              <a:t>warming across the Hawaiian islands</a:t>
            </a:r>
            <a:r>
              <a:rPr lang="en-US" sz="2000" b="0" i="0" dirty="0">
                <a:solidFill>
                  <a:srgbClr val="032849"/>
                </a:solidFill>
                <a:effectLst/>
                <a:latin typeface="var(--font-serif)"/>
              </a:rPr>
              <a:t> since 1950. Honolulu has warmed 2.6°F since 1950; since 1975, the city has consistently been above the 1951–1980 average.</a:t>
            </a:r>
          </a:p>
          <a:p>
            <a:endParaRPr lang="en-US" sz="1400" dirty="0">
              <a:effectLst/>
              <a:latin typeface="Calibri" panose="020F0502020204030204" pitchFamily="34" charset="0"/>
              <a:ea typeface="Times New Roman" panose="02020603050405020304" pitchFamily="18" charset="0"/>
            </a:endParaRPr>
          </a:p>
          <a:p>
            <a:r>
              <a:rPr lang="en-US" sz="1400" dirty="0">
                <a:effectLst/>
                <a:latin typeface="Calibri" panose="020F0502020204030204" pitchFamily="34" charset="0"/>
                <a:ea typeface="Times New Roman" panose="02020603050405020304" pitchFamily="18" charset="0"/>
              </a:rPr>
              <a:t>From: https://www.climatecentral.org/climate-matters/earth-day-fastest-warming-cities.  </a:t>
            </a:r>
            <a:endParaRPr lang="en-US" dirty="0"/>
          </a:p>
        </p:txBody>
      </p:sp>
      <p:sp>
        <p:nvSpPr>
          <p:cNvPr id="4" name="Slide Number Placeholder 3"/>
          <p:cNvSpPr>
            <a:spLocks noGrp="1"/>
          </p:cNvSpPr>
          <p:nvPr>
            <p:ph type="sldNum" sz="quarter" idx="5"/>
          </p:nvPr>
        </p:nvSpPr>
        <p:spPr/>
        <p:txBody>
          <a:bodyPr/>
          <a:lstStyle/>
          <a:p>
            <a:fld id="{700BE60B-F381-49DF-875E-56FD8597CD62}" type="slidenum">
              <a:rPr lang="en-US" smtClean="0"/>
              <a:t>8</a:t>
            </a:fld>
            <a:endParaRPr lang="en-US"/>
          </a:p>
        </p:txBody>
      </p:sp>
    </p:spTree>
    <p:extLst>
      <p:ext uri="{BB962C8B-B14F-4D97-AF65-F5344CB8AC3E}">
        <p14:creationId xmlns:p14="http://schemas.microsoft.com/office/powerpoint/2010/main" val="2808199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Not only has temperatures been increasing rapidly over the last 100 – 150 years, but summer equivalent temperatures have been increasing even greater than average temperatures.  Summer equivalent temperatures, or heat plus humidity, means how hot does it feel.  During the summer, this increased heat stress can affect heat stress in animals, plants, and humans.  An effective way to deal with heat stress is to make sure animals have shade such as from trees or structures.  Pastures and hay fields with a diversity of plants and taller vegetation are more resilient and abundant in forage than those that are overgrazed or clipped short.</a:t>
            </a:r>
          </a:p>
        </p:txBody>
      </p:sp>
      <p:sp>
        <p:nvSpPr>
          <p:cNvPr id="4" name="Slide Number Placeholder 3"/>
          <p:cNvSpPr>
            <a:spLocks noGrp="1"/>
          </p:cNvSpPr>
          <p:nvPr>
            <p:ph type="sldNum" sz="quarter" idx="5"/>
          </p:nvPr>
        </p:nvSpPr>
        <p:spPr/>
        <p:txBody>
          <a:bodyPr/>
          <a:lstStyle/>
          <a:p>
            <a:fld id="{9D8C3551-34E0-490B-9C54-AFBE6F9BDA54}" type="slidenum">
              <a:rPr lang="en-US" smtClean="0"/>
              <a:t>9</a:t>
            </a:fld>
            <a:endParaRPr lang="en-US"/>
          </a:p>
        </p:txBody>
      </p:sp>
    </p:spTree>
    <p:extLst>
      <p:ext uri="{BB962C8B-B14F-4D97-AF65-F5344CB8AC3E}">
        <p14:creationId xmlns:p14="http://schemas.microsoft.com/office/powerpoint/2010/main" val="1944314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400" dirty="0">
                <a:effectLst/>
                <a:latin typeface="Calibri" panose="020F0502020204030204" pitchFamily="34" charset="0"/>
                <a:ea typeface="Times New Roman" panose="02020603050405020304" pitchFamily="18" charset="0"/>
              </a:rPr>
              <a:t>Rainfall has changed too, with wet areas becoming wetter and dry areas becoming drier.</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436B2-7C57-4D15-9B23-1B7089ABF913}"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3535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While average rainfall may be increasing, the change in annual number of days without rain is also increasing in many parts of the country.  Rainfall is coming in larger storms with longer drier periods.  So an area may both see higher rainfall and an increase in drought.  This graph compares the change in the number of annual dry days over the last 20 years compared to the 20 year time period from 1982 – 2001.  Note about the source:  This graph was generated by the </a:t>
            </a:r>
            <a:r>
              <a:rPr lang="en-US" dirty="0"/>
              <a:t>NOAA, Northeast Regional Climate Center at Cornell University for NRCS using data from NOAA's National Centers for Environmental Information</a:t>
            </a:r>
            <a:r>
              <a:rPr lang="en-US" dirty="0">
                <a:hlinkClick r:id="rId3"/>
              </a:rPr>
              <a:t>www.ncei.noaa.gov</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00BE60B-F381-49DF-875E-56FD8597CD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202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400">
                <a:effectLst/>
                <a:latin typeface="Calibri"/>
                <a:ea typeface="Times New Roman" panose="02020603050405020304" pitchFamily="18" charset="0"/>
                <a:cs typeface="Calibri"/>
              </a:rPr>
              <a:t>The next problem we’ll discuss is increased soil temperatures.</a:t>
            </a:r>
            <a:r>
              <a:rPr lang="en-US" sz="1400">
                <a:latin typeface="Calibri"/>
                <a:ea typeface="Times New Roman" panose="02020603050405020304" pitchFamily="18" charset="0"/>
                <a:cs typeface="Calibri"/>
              </a:rPr>
              <a:t> </a:t>
            </a:r>
            <a:r>
              <a:rPr lang="en-US" sz="1400">
                <a:effectLst/>
                <a:latin typeface="Calibri"/>
                <a:ea typeface="Times New Roman" panose="02020603050405020304" pitchFamily="18" charset="0"/>
                <a:cs typeface="Calibri"/>
              </a:rPr>
              <a:t> Soil temperature affects plant growth in a number of ways.</a:t>
            </a:r>
            <a:r>
              <a:rPr lang="en-US" sz="1400">
                <a:latin typeface="Calibri"/>
                <a:ea typeface="Times New Roman" panose="02020603050405020304" pitchFamily="18" charset="0"/>
                <a:cs typeface="Calibri"/>
              </a:rPr>
              <a:t> </a:t>
            </a:r>
            <a:r>
              <a:rPr lang="en-US" sz="1400">
                <a:effectLst/>
                <a:latin typeface="Calibri"/>
                <a:ea typeface="Times New Roman" panose="02020603050405020304" pitchFamily="18" charset="0"/>
                <a:cs typeface="Calibri"/>
              </a:rPr>
              <a:t> High soil temperatures can discourage or kill beneficial soil organisms.</a:t>
            </a:r>
            <a:r>
              <a:rPr lang="en-US" sz="1400">
                <a:latin typeface="Calibri"/>
                <a:ea typeface="Times New Roman" panose="02020603050405020304" pitchFamily="18" charset="0"/>
                <a:cs typeface="Calibri"/>
              </a:rPr>
              <a:t> </a:t>
            </a:r>
            <a:r>
              <a:rPr lang="en-US" sz="1400">
                <a:effectLst/>
                <a:latin typeface="Calibri"/>
                <a:ea typeface="Times New Roman" panose="02020603050405020304" pitchFamily="18" charset="0"/>
                <a:cs typeface="Calibri"/>
              </a:rPr>
              <a:t> It can reduce root growth and nutrient uptake which affects yield.</a:t>
            </a:r>
            <a:r>
              <a:rPr lang="en-US" sz="1400">
                <a:latin typeface="Calibri"/>
                <a:ea typeface="Times New Roman" panose="02020603050405020304" pitchFamily="18" charset="0"/>
                <a:cs typeface="Calibri"/>
              </a:rPr>
              <a:t> </a:t>
            </a:r>
            <a:r>
              <a:rPr lang="en-US" sz="1400">
                <a:effectLst/>
                <a:latin typeface="Calibri"/>
                <a:ea typeface="Times New Roman" panose="02020603050405020304" pitchFamily="18" charset="0"/>
                <a:cs typeface="Calibri"/>
              </a:rPr>
              <a:t> High temperatures also increase soil evaporation so more water is lost.</a:t>
            </a:r>
            <a:r>
              <a:rPr lang="en-US" sz="1400">
                <a:latin typeface="Calibri"/>
                <a:ea typeface="Times New Roman" panose="02020603050405020304" pitchFamily="18" charset="0"/>
                <a:cs typeface="Calibri"/>
              </a:rPr>
              <a:t> </a:t>
            </a:r>
            <a:endParaRPr lang="en-US" sz="140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1400">
              <a:effectLst/>
              <a:latin typeface="Calibri"/>
              <a:ea typeface="Times New Roman" panose="02020603050405020304" pitchFamily="18" charset="0"/>
              <a:cs typeface="Calibri"/>
            </a:endParaRPr>
          </a:p>
          <a:p>
            <a:r>
              <a:rPr lang="en-US" sz="1400">
                <a:cs typeface="Calibri"/>
              </a:rPr>
              <a:t>Transpiration changes</a:t>
            </a:r>
          </a:p>
          <a:p>
            <a:r>
              <a:rPr lang="en-US" sz="1400">
                <a:cs typeface="Calibri"/>
              </a:rPr>
              <a:t>Stomata close to protect plan</a:t>
            </a: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1EB49C9-845F-4E9C-9479-C62EBBF9BAD4}" type="slidenum">
              <a:rPr lang="en-US" smtClean="0"/>
              <a:t>13</a:t>
            </a:fld>
            <a:endParaRPr lang="en-US"/>
          </a:p>
        </p:txBody>
      </p:sp>
    </p:spTree>
    <p:extLst>
      <p:ext uri="{BB962C8B-B14F-4D97-AF65-F5344CB8AC3E}">
        <p14:creationId xmlns:p14="http://schemas.microsoft.com/office/powerpoint/2010/main" val="635047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170690869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2" y="832704"/>
            <a:ext cx="6549819"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379075" y="1627909"/>
            <a:ext cx="6318326"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1"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1" y="914400"/>
            <a:ext cx="1733309" cy="5219699"/>
          </a:xfrm>
          <a:prstGeom prst="rect">
            <a:avLst/>
          </a:prstGeom>
        </p:spPr>
        <p:txBody>
          <a:bodyPr anchor="ctr"/>
          <a:lstStyle>
            <a:lvl1pPr marL="0" indent="0" algn="ctr">
              <a:buNone/>
              <a:defRPr/>
            </a:lvl1pPr>
          </a:lstStyle>
          <a:p>
            <a:endParaRPr lang="en-US"/>
          </a:p>
        </p:txBody>
      </p:sp>
    </p:spTree>
    <p:extLst>
      <p:ext uri="{BB962C8B-B14F-4D97-AF65-F5344CB8AC3E}">
        <p14:creationId xmlns:p14="http://schemas.microsoft.com/office/powerpoint/2010/main" val="188383786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47582" y="832704"/>
            <a:ext cx="8767818" cy="531082"/>
          </a:xfrm>
          <a:prstGeom prst="rect">
            <a:avLst/>
          </a:prstGeom>
        </p:spPr>
        <p:txBody>
          <a:bodyPr/>
          <a:lstStyle>
            <a:lvl1pPr marL="0" indent="0">
              <a:buNone/>
              <a:defRPr sz="3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379075" y="1627909"/>
            <a:ext cx="8536325" cy="4506191"/>
          </a:xfrm>
          <a:prstGeom prst="rect">
            <a:avLst/>
          </a:prstGeom>
        </p:spPr>
        <p:txBody>
          <a:bodyPr/>
          <a:lstStyle>
            <a:lvl1pPr marL="1714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5143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8572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2001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1543050" indent="-17145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413428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09DBB1-4039-4AAD-BB06-F46FE1063BE1}" type="datetimeFigureOut">
              <a:rPr lang="en-US" smtClean="0"/>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60D25F-2F75-47A7-8745-A8DE1FB31491}" type="slidenum">
              <a:rPr lang="en-US" smtClean="0"/>
              <a:t>‹#›</a:t>
            </a:fld>
            <a:endParaRPr lang="en-US"/>
          </a:p>
        </p:txBody>
      </p:sp>
    </p:spTree>
    <p:extLst>
      <p:ext uri="{BB962C8B-B14F-4D97-AF65-F5344CB8AC3E}">
        <p14:creationId xmlns:p14="http://schemas.microsoft.com/office/powerpoint/2010/main" val="367466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3/20/2026</a:t>
            </a:fld>
            <a:endParaRPr lang="en-US" dirty="0"/>
          </a:p>
        </p:txBody>
      </p:sp>
      <p:sp>
        <p:nvSpPr>
          <p:cNvPr id="3" name="Footer Placeholder 2"/>
          <p:cNvSpPr>
            <a:spLocks noGrp="1"/>
          </p:cNvSpPr>
          <p:nvPr>
            <p:ph type="ftr" sz="quarter" idx="11"/>
          </p:nvPr>
        </p:nvSpPr>
        <p:spPr/>
        <p:txBody>
          <a:bodyPr/>
          <a:lstStyle/>
          <a:p>
            <a:r>
              <a:rPr lang="en-US"/>
              <a:t>NRCS | SHD | Soil Biology | v2.3</a:t>
            </a:r>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87003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4715"/>
            <a:ext cx="4667435"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311333" y="1254717"/>
            <a:ext cx="4356103" cy="4114207"/>
          </a:xfrm>
          <a:prstGeom prst="rect">
            <a:avLst/>
          </a:prstGeom>
        </p:spPr>
        <p:txBody>
          <a:bodyPr anchor="ctr" anchorCtr="0"/>
          <a:lstStyle>
            <a:lvl1pPr marL="0" indent="0">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Divider Slide Title</a:t>
            </a: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887157" y="1254715"/>
            <a:ext cx="4256843" cy="4113652"/>
          </a:xfrm>
          <a:prstGeom prst="rect">
            <a:avLst/>
          </a:prstGeom>
        </p:spPr>
        <p:txBody>
          <a:bodyPr anchor="ctr"/>
          <a:lstStyle>
            <a:lvl1pPr marL="0" indent="0" algn="ctr">
              <a:buNone/>
              <a:defRPr/>
            </a:lvl1pPr>
          </a:lstStyle>
          <a:p>
            <a:endParaRPr lang="en-US"/>
          </a:p>
        </p:txBody>
      </p:sp>
      <p:sp>
        <p:nvSpPr>
          <p:cNvPr id="2" name="FPAC">
            <a:extLst>
              <a:ext uri="{FF2B5EF4-FFF2-40B4-BE49-F238E27FC236}">
                <a16:creationId xmlns:a16="http://schemas.microsoft.com/office/drawing/2014/main" id="{1E54229B-1CA6-BCAB-BB84-844838355602}"/>
              </a:ext>
            </a:extLst>
          </p:cNvPr>
          <p:cNvSpPr txBox="1"/>
          <p:nvPr userDrawn="1"/>
        </p:nvSpPr>
        <p:spPr>
          <a:xfrm>
            <a:off x="156758" y="6221149"/>
            <a:ext cx="5476124" cy="230832"/>
          </a:xfrm>
          <a:prstGeom prst="rect">
            <a:avLst/>
          </a:prstGeom>
          <a:noFill/>
        </p:spPr>
        <p:txBody>
          <a:bodyPr wrap="square" rtlCol="0">
            <a:spAutoFit/>
          </a:bodyPr>
          <a:lstStyle/>
          <a:p>
            <a:pPr algn="l"/>
            <a:r>
              <a:rPr lang="en-US" sz="9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SOIL HEALTH  FOR URBAN AND SMALL SCALE AGRICULTURE – PLACE     DATE</a:t>
            </a:r>
          </a:p>
        </p:txBody>
      </p:sp>
    </p:spTree>
    <p:extLst>
      <p:ext uri="{BB962C8B-B14F-4D97-AF65-F5344CB8AC3E}">
        <p14:creationId xmlns:p14="http://schemas.microsoft.com/office/powerpoint/2010/main" val="1489246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677949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092696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9277856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711433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635370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4485592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955164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49662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Montserrat"/>
                <a:ea typeface="+mn-ea"/>
                <a:cs typeface="+mn-cs"/>
              </a:rPr>
              <a:t>Module 6 – Soil Cover</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1050"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kumimoji="0" lang="en-US" sz="97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438938" y="6534560"/>
            <a:ext cx="394875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for Small-Scale Agriculture</a:t>
            </a:r>
            <a:endParaRPr kumimoji="0" lang="en-US" sz="90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8600141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hyperlink" Target="https://pubmed.ncbi.nlm.nih.gov/16525463/"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hyperlink" Target="https://www.tandfonline.com/doi/abs/10.1080/01904169009364127?tab=permissions&amp;scroll=top"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hyperlink" Target="https://doi.org/10.1093/oxfordjournals.aob.a087903"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1CAF88B-666D-AC84-50B3-43EBB2B8B452}"/>
              </a:ext>
            </a:extLst>
          </p:cNvPr>
          <p:cNvSpPr>
            <a:spLocks noGrp="1"/>
          </p:cNvSpPr>
          <p:nvPr>
            <p:ph type="title" idx="4294967295"/>
          </p:nvPr>
        </p:nvSpPr>
        <p:spPr>
          <a:xfrm>
            <a:off x="311333" y="1254717"/>
            <a:ext cx="4356103" cy="41142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MODULE 6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Soil Health Principle 3:</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bg1"/>
                </a:solidFill>
                <a:effectLst/>
                <a:uLnTx/>
                <a:uFillTx/>
                <a:latin typeface="+mj-lt"/>
                <a:ea typeface="Open Sans" panose="020B0606030504020204" pitchFamily="34" charset="0"/>
                <a:cs typeface="Open Sans" panose="020B0606030504020204" pitchFamily="34" charset="0"/>
              </a:rPr>
              <a:t>Maximize Soil Cover</a:t>
            </a:r>
          </a:p>
        </p:txBody>
      </p:sp>
      <p:pic>
        <p:nvPicPr>
          <p:cNvPr id="8" name="Picture Placeholder 7" descr="A diagram of a tomato plant with the text &quot;maximize soil cover&quot;">
            <a:extLst>
              <a:ext uri="{FF2B5EF4-FFF2-40B4-BE49-F238E27FC236}">
                <a16:creationId xmlns:a16="http://schemas.microsoft.com/office/drawing/2014/main" id="{FF2E8FAF-ABD9-7DA1-3D68-55A350E4D366}"/>
              </a:ext>
            </a:extLst>
          </p:cNvPr>
          <p:cNvPicPr>
            <a:picLocks noGrp="1" noChangeAspect="1"/>
          </p:cNvPicPr>
          <p:nvPr>
            <p:ph type="pic" sz="quarter" idx="11"/>
          </p:nvPr>
        </p:nvPicPr>
        <p:blipFill rotWithShape="1">
          <a:blip r:embed="rId2"/>
          <a:srcRect l="-7891" t="4836" r="-9900" b="4848"/>
          <a:stretch/>
        </p:blipFill>
        <p:spPr>
          <a:xfrm>
            <a:off x="4572000" y="1489076"/>
            <a:ext cx="4963548" cy="3431583"/>
          </a:xfrm>
        </p:spPr>
      </p:pic>
    </p:spTree>
    <p:extLst>
      <p:ext uri="{BB962C8B-B14F-4D97-AF65-F5344CB8AC3E}">
        <p14:creationId xmlns:p14="http://schemas.microsoft.com/office/powerpoint/2010/main" val="3428712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E501E-1EE5-483C-A355-64AC80D61E29}"/>
              </a:ext>
            </a:extLst>
          </p:cNvPr>
          <p:cNvSpPr>
            <a:spLocks noGrp="1"/>
          </p:cNvSpPr>
          <p:nvPr>
            <p:ph type="title"/>
          </p:nvPr>
        </p:nvSpPr>
        <p:spPr>
          <a:xfrm>
            <a:off x="178565" y="933449"/>
            <a:ext cx="8786869" cy="572903"/>
          </a:xfrm>
        </p:spPr>
        <p:txBody>
          <a:bodyPr>
            <a:normAutofit/>
          </a:bodyPr>
          <a:lstStyle/>
          <a:p>
            <a:r>
              <a:rPr lang="en-US" sz="3200" b="1" dirty="0">
                <a:solidFill>
                  <a:schemeClr val="accent4"/>
                </a:solidFill>
                <a:latin typeface="Montserrat" pitchFamily="2" charset="0"/>
              </a:rPr>
              <a:t>Average US Rainfall Change Since 1895</a:t>
            </a:r>
          </a:p>
        </p:txBody>
      </p:sp>
      <p:pic>
        <p:nvPicPr>
          <p:cNvPr id="5" name="Content Placeholder 4" descr="A map of the U.S. with green gradation. ">
            <a:extLst>
              <a:ext uri="{FF2B5EF4-FFF2-40B4-BE49-F238E27FC236}">
                <a16:creationId xmlns:a16="http://schemas.microsoft.com/office/drawing/2014/main" id="{01C77B19-00FA-4462-B0BE-BDBECCA0445E}"/>
              </a:ext>
            </a:extLst>
          </p:cNvPr>
          <p:cNvPicPr>
            <a:picLocks noGrp="1" noChangeAspect="1"/>
          </p:cNvPicPr>
          <p:nvPr>
            <p:ph idx="1"/>
          </p:nvPr>
        </p:nvPicPr>
        <p:blipFill rotWithShape="1">
          <a:blip r:embed="rId3"/>
          <a:stretch/>
        </p:blipFill>
        <p:spPr>
          <a:prstGeom prst="rect">
            <a:avLst/>
          </a:prstGeom>
        </p:spPr>
      </p:pic>
      <p:pic>
        <p:nvPicPr>
          <p:cNvPr id="3" name="Content Placeholder 4" descr="A map of the U.S. with green color gradation. ">
            <a:extLst>
              <a:ext uri="{FF2B5EF4-FFF2-40B4-BE49-F238E27FC236}">
                <a16:creationId xmlns:a16="http://schemas.microsoft.com/office/drawing/2014/main" id="{2558E5EE-5996-A36C-350D-53F36AB8A776}"/>
              </a:ext>
            </a:extLst>
          </p:cNvPr>
          <p:cNvPicPr>
            <a:picLocks noChangeAspect="1"/>
          </p:cNvPicPr>
          <p:nvPr/>
        </p:nvPicPr>
        <p:blipFill rotWithShape="1">
          <a:blip r:embed="rId3"/>
          <a:srcRect l="2629" t="20244" b="4615"/>
          <a:stretch/>
        </p:blipFill>
        <p:spPr>
          <a:xfrm>
            <a:off x="0" y="1730277"/>
            <a:ext cx="9119844" cy="4447402"/>
          </a:xfrm>
          <a:prstGeom prst="rect">
            <a:avLst/>
          </a:prstGeom>
        </p:spPr>
      </p:pic>
      <p:sp>
        <p:nvSpPr>
          <p:cNvPr id="6" name="TextBox 5">
            <a:extLst>
              <a:ext uri="{FF2B5EF4-FFF2-40B4-BE49-F238E27FC236}">
                <a16:creationId xmlns:a16="http://schemas.microsoft.com/office/drawing/2014/main" id="{D8D36F66-BDD5-4866-9100-1E6FAE2D198D}"/>
              </a:ext>
            </a:extLst>
          </p:cNvPr>
          <p:cNvSpPr txBox="1"/>
          <p:nvPr/>
        </p:nvSpPr>
        <p:spPr>
          <a:xfrm>
            <a:off x="149003" y="6097802"/>
            <a:ext cx="2754953" cy="207749"/>
          </a:xfrm>
          <a:prstGeom prst="rect">
            <a:avLst/>
          </a:prstGeom>
          <a:noFill/>
        </p:spPr>
        <p:txBody>
          <a:bodyPr wrap="square" lIns="68580" tIns="34290" rIns="68580" bIns="34290" rtlCol="0" anchor="t">
            <a:spAutoFit/>
          </a:bodyPr>
          <a:lstStyle/>
          <a:p>
            <a:pPr>
              <a:defRPr/>
            </a:pPr>
            <a:r>
              <a:rPr lang="en-US" sz="900" b="1" dirty="0">
                <a:solidFill>
                  <a:srgbClr val="01529A"/>
                </a:solidFill>
                <a:latin typeface="Calibri" panose="020F0502020204030204"/>
              </a:rPr>
              <a:t>Source: EPA Climate at a Glance based on NOAA Data</a:t>
            </a:r>
          </a:p>
        </p:txBody>
      </p:sp>
    </p:spTree>
    <p:extLst>
      <p:ext uri="{BB962C8B-B14F-4D97-AF65-F5344CB8AC3E}">
        <p14:creationId xmlns:p14="http://schemas.microsoft.com/office/powerpoint/2010/main" val="887902666"/>
      </p:ext>
    </p:extLst>
  </p:cSld>
  <p:clrMapOvr>
    <a:masterClrMapping/>
  </p:clrMapOvr>
  <mc:AlternateContent xmlns:mc="http://schemas.openxmlformats.org/markup-compatibility/2006" xmlns:p14="http://schemas.microsoft.com/office/powerpoint/2010/main">
    <mc:Choice Requires="p14">
      <p:transition spd="slow" p14:dur="2000" advTm="7960"/>
    </mc:Choice>
    <mc:Fallback xmlns="">
      <p:transition spd="slow" advTm="796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65DC4A-223D-723F-ED7A-3BA588E8CD50}"/>
              </a:ext>
            </a:extLst>
          </p:cNvPr>
          <p:cNvSpPr>
            <a:spLocks noGrp="1"/>
          </p:cNvSpPr>
          <p:nvPr>
            <p:ph type="title" idx="4294967295"/>
          </p:nvPr>
        </p:nvSpPr>
        <p:spPr>
          <a:xfrm>
            <a:off x="73791" y="464404"/>
            <a:ext cx="89964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Change in Annual Number of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Days Without Rain</a:t>
            </a:r>
          </a:p>
        </p:txBody>
      </p:sp>
      <p:pic>
        <p:nvPicPr>
          <p:cNvPr id="6" name="Content Placeholder 5" descr="Map of the U.S. with lines for all counties and orange, yellow and green gradation. ">
            <a:extLst>
              <a:ext uri="{FF2B5EF4-FFF2-40B4-BE49-F238E27FC236}">
                <a16:creationId xmlns:a16="http://schemas.microsoft.com/office/drawing/2014/main" id="{7B6BE89C-6391-435D-86BE-3C4EF7FC3624}"/>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867986" y="1589323"/>
            <a:ext cx="7408027" cy="4804273"/>
          </a:xfrm>
        </p:spPr>
      </p:pic>
    </p:spTree>
    <p:extLst>
      <p:ext uri="{BB962C8B-B14F-4D97-AF65-F5344CB8AC3E}">
        <p14:creationId xmlns:p14="http://schemas.microsoft.com/office/powerpoint/2010/main" val="3931726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7281901-988B-2FDD-DF8D-9611FA34588F}"/>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High Soil Temperatures Can:</a:t>
            </a:r>
          </a:p>
        </p:txBody>
      </p:sp>
      <p:sp>
        <p:nvSpPr>
          <p:cNvPr id="3" name="Content Placeholder 2">
            <a:extLst>
              <a:ext uri="{FF2B5EF4-FFF2-40B4-BE49-F238E27FC236}">
                <a16:creationId xmlns:a16="http://schemas.microsoft.com/office/drawing/2014/main" id="{E4301972-ACA6-4A4C-9B44-0A49C49C6D56}"/>
              </a:ext>
            </a:extLst>
          </p:cNvPr>
          <p:cNvSpPr>
            <a:spLocks noGrp="1"/>
          </p:cNvSpPr>
          <p:nvPr>
            <p:ph sz="quarter" idx="10"/>
          </p:nvPr>
        </p:nvSpPr>
        <p:spPr>
          <a:xfrm>
            <a:off x="263328" y="1537766"/>
            <a:ext cx="8536325" cy="3198267"/>
          </a:xfrm>
        </p:spPr>
        <p:txBody>
          <a:bodyPr lIns="68580" tIns="34290" rIns="68580" bIns="34290" anchor="t"/>
          <a:lstStyle/>
          <a:p>
            <a:pPr marL="342900" indent="-342900"/>
            <a:r>
              <a:rPr lang="en-US" sz="3200" dirty="0">
                <a:latin typeface="Montserrat"/>
                <a:ea typeface="Open Sans"/>
                <a:cs typeface="Open Sans"/>
              </a:rPr>
              <a:t>Speed up biological activity which break down organic matter.</a:t>
            </a:r>
          </a:p>
          <a:p>
            <a:pPr marL="342900" indent="-342900"/>
            <a:r>
              <a:rPr lang="en-US" sz="3200" dirty="0"/>
              <a:t>Discourage or kill beneficial soil organisms.</a:t>
            </a:r>
          </a:p>
          <a:p>
            <a:pPr marL="342900" indent="-342900"/>
            <a:r>
              <a:rPr lang="en-US" sz="3200" dirty="0"/>
              <a:t>Alter root growth and nutrient uptake which affects yield.</a:t>
            </a:r>
          </a:p>
          <a:p>
            <a:pPr marL="342900" indent="-342900"/>
            <a:r>
              <a:rPr lang="en-US" sz="3200" dirty="0"/>
              <a:t>Influence soil evaporation rate – more water is lost the higher the temperature is. </a:t>
            </a:r>
          </a:p>
          <a:p>
            <a:pPr marL="342900" indent="-342900"/>
            <a:endParaRPr lang="en-US" dirty="0"/>
          </a:p>
        </p:txBody>
      </p:sp>
    </p:spTree>
    <p:extLst>
      <p:ext uri="{BB962C8B-B14F-4D97-AF65-F5344CB8AC3E}">
        <p14:creationId xmlns:p14="http://schemas.microsoft.com/office/powerpoint/2010/main" val="146978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28DB5-E4CC-42F8-B2C7-FEFC3C945EB1}"/>
              </a:ext>
            </a:extLst>
          </p:cNvPr>
          <p:cNvSpPr>
            <a:spLocks noGrp="1"/>
          </p:cNvSpPr>
          <p:nvPr>
            <p:ph type="title"/>
          </p:nvPr>
        </p:nvSpPr>
        <p:spPr>
          <a:xfrm>
            <a:off x="203893" y="590801"/>
            <a:ext cx="8782334" cy="785481"/>
          </a:xfrm>
        </p:spPr>
        <p:txBody>
          <a:bodyPr/>
          <a:lstStyle/>
          <a:p>
            <a:r>
              <a:rPr lang="en-US" sz="3200" b="1" dirty="0">
                <a:solidFill>
                  <a:schemeClr val="accent4"/>
                </a:solidFill>
                <a:latin typeface="Montserrat" panose="00000500000000000000" pitchFamily="2" charset="0"/>
              </a:rPr>
              <a:t>Effects of Cover on Soil Temperature </a:t>
            </a:r>
            <a:br>
              <a:rPr lang="en-US" b="1" dirty="0">
                <a:solidFill>
                  <a:schemeClr val="accent4"/>
                </a:solidFill>
                <a:latin typeface="Montserrat" panose="00000500000000000000" pitchFamily="2" charset="0"/>
              </a:rPr>
            </a:br>
            <a:r>
              <a:rPr lang="en-US" sz="1800" b="1" dirty="0">
                <a:solidFill>
                  <a:schemeClr val="accent4"/>
                </a:solidFill>
                <a:latin typeface="Montserrat" panose="00000500000000000000" pitchFamily="2" charset="0"/>
              </a:rPr>
              <a:t>At 1” depth – same day Chatham, NY Farm –  45 degree difference</a:t>
            </a:r>
          </a:p>
        </p:txBody>
      </p:sp>
      <p:pic>
        <p:nvPicPr>
          <p:cNvPr id="5" name="Content Placeholder 4" descr="A close up of a round thermometer">
            <a:extLst>
              <a:ext uri="{FF2B5EF4-FFF2-40B4-BE49-F238E27FC236}">
                <a16:creationId xmlns:a16="http://schemas.microsoft.com/office/drawing/2014/main" id="{57D7E726-F312-4D97-A840-0B1F6BB6B2D4}"/>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tretch/>
        </p:blipFill>
        <p:spPr>
          <a:prstGeom prst="rect">
            <a:avLst/>
          </a:prstGeom>
        </p:spPr>
      </p:pic>
      <p:pic>
        <p:nvPicPr>
          <p:cNvPr id="6" name="Picture 5" descr="A close up of a round thermometer">
            <a:extLst>
              <a:ext uri="{FF2B5EF4-FFF2-40B4-BE49-F238E27FC236}">
                <a16:creationId xmlns:a16="http://schemas.microsoft.com/office/drawing/2014/main" id="{73C72ACE-B344-459E-8DE7-0FD105275B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258" t="19377" r="11775" b="43846"/>
          <a:stretch/>
        </p:blipFill>
        <p:spPr>
          <a:xfrm rot="5400000">
            <a:off x="6584504" y="1441191"/>
            <a:ext cx="1696496" cy="2036021"/>
          </a:xfrm>
          <a:prstGeom prst="rect">
            <a:avLst/>
          </a:prstGeom>
        </p:spPr>
      </p:pic>
      <p:pic>
        <p:nvPicPr>
          <p:cNvPr id="7" name="Picture 6" descr="A close up of a round thermometer">
            <a:extLst>
              <a:ext uri="{FF2B5EF4-FFF2-40B4-BE49-F238E27FC236}">
                <a16:creationId xmlns:a16="http://schemas.microsoft.com/office/drawing/2014/main" id="{8C82B4AF-2B8E-4F41-9A2A-E2B8FAA42C1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738" t="24239" r="32718" b="13280"/>
          <a:stretch/>
        </p:blipFill>
        <p:spPr>
          <a:xfrm>
            <a:off x="6362014" y="3813120"/>
            <a:ext cx="2141475" cy="1952680"/>
          </a:xfrm>
          <a:prstGeom prst="rect">
            <a:avLst/>
          </a:prstGeom>
        </p:spPr>
      </p:pic>
      <p:pic>
        <p:nvPicPr>
          <p:cNvPr id="8" name="Content Placeholder 7" descr="A close up of a round thermometer">
            <a:extLst>
              <a:ext uri="{FF2B5EF4-FFF2-40B4-BE49-F238E27FC236}">
                <a16:creationId xmlns:a16="http://schemas.microsoft.com/office/drawing/2014/main" id="{E937AB74-7825-45B6-84AA-1A36E1186AE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197" t="13188" r="15466"/>
          <a:stretch/>
        </p:blipFill>
        <p:spPr>
          <a:xfrm>
            <a:off x="440863" y="1610953"/>
            <a:ext cx="1886064" cy="1726774"/>
          </a:xfrm>
          <a:prstGeom prst="rect">
            <a:avLst/>
          </a:prstGeom>
        </p:spPr>
      </p:pic>
      <p:pic>
        <p:nvPicPr>
          <p:cNvPr id="9" name="Picture 8" descr="A close up of a round thermometer">
            <a:extLst>
              <a:ext uri="{FF2B5EF4-FFF2-40B4-BE49-F238E27FC236}">
                <a16:creationId xmlns:a16="http://schemas.microsoft.com/office/drawing/2014/main" id="{F885EB2B-8A0F-4421-AC81-DFA974A3DCE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5352" t="35292" r="33040" b="26454"/>
          <a:stretch/>
        </p:blipFill>
        <p:spPr>
          <a:xfrm rot="16200000">
            <a:off x="679917" y="3564186"/>
            <a:ext cx="1899828" cy="2503399"/>
          </a:xfrm>
          <a:prstGeom prst="rect">
            <a:avLst/>
          </a:prstGeom>
        </p:spPr>
      </p:pic>
      <p:pic>
        <p:nvPicPr>
          <p:cNvPr id="10" name="Picture 9" descr="A close up of a round thermometer">
            <a:extLst>
              <a:ext uri="{FF2B5EF4-FFF2-40B4-BE49-F238E27FC236}">
                <a16:creationId xmlns:a16="http://schemas.microsoft.com/office/drawing/2014/main" id="{94A052AB-92BA-471E-BEAC-5C1A7702842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65" t="19067" r="7944" b="9194"/>
          <a:stretch/>
        </p:blipFill>
        <p:spPr>
          <a:xfrm rot="5400000">
            <a:off x="3659226" y="1151493"/>
            <a:ext cx="1821208" cy="2616972"/>
          </a:xfrm>
          <a:prstGeom prst="rect">
            <a:avLst/>
          </a:prstGeom>
        </p:spPr>
      </p:pic>
      <p:sp>
        <p:nvSpPr>
          <p:cNvPr id="11" name="TextBox 10">
            <a:extLst>
              <a:ext uri="{FF2B5EF4-FFF2-40B4-BE49-F238E27FC236}">
                <a16:creationId xmlns:a16="http://schemas.microsoft.com/office/drawing/2014/main" id="{8FE066DF-8A78-4FFA-9F86-596DA0FA24A9}"/>
              </a:ext>
            </a:extLst>
          </p:cNvPr>
          <p:cNvSpPr txBox="1"/>
          <p:nvPr/>
        </p:nvSpPr>
        <p:spPr>
          <a:xfrm>
            <a:off x="1" y="3363948"/>
            <a:ext cx="8986226" cy="553998"/>
          </a:xfrm>
          <a:prstGeom prst="rect">
            <a:avLst/>
          </a:prstGeom>
          <a:noFill/>
        </p:spPr>
        <p:txBody>
          <a:bodyPr wrap="square" rtlCol="0">
            <a:spAutoFit/>
          </a:bodyPr>
          <a:lstStyle/>
          <a:p>
            <a:pPr>
              <a:defRPr/>
            </a:pPr>
            <a:r>
              <a:rPr lang="en-US" b="1" dirty="0">
                <a:solidFill>
                  <a:srgbClr val="01529A"/>
                </a:solidFill>
                <a:latin typeface="Calibri" panose="020F0502020204030204"/>
              </a:rPr>
              <a:t>Ambient Temperature: 93</a:t>
            </a:r>
            <a:r>
              <a:rPr lang="en-US" dirty="0">
                <a:solidFill>
                  <a:srgbClr val="01529A"/>
                </a:solidFill>
                <a:latin typeface="Calibri" panose="020F0502020204030204"/>
                <a:sym typeface="Symbol" panose="05050102010706020507" pitchFamily="18" charset="2"/>
              </a:rPr>
              <a:t> </a:t>
            </a:r>
            <a:r>
              <a:rPr lang="en-US" dirty="0">
                <a:solidFill>
                  <a:srgbClr val="01529A"/>
                </a:solidFill>
                <a:latin typeface="Calibri" panose="020F0502020204030204"/>
              </a:rPr>
              <a:t>F            </a:t>
            </a:r>
            <a:r>
              <a:rPr lang="en-US" b="1" dirty="0">
                <a:solidFill>
                  <a:srgbClr val="01529A"/>
                </a:solidFill>
                <a:latin typeface="Calibri" panose="020F0502020204030204"/>
              </a:rPr>
              <a:t>  Tall Pasture (8-10”):  83</a:t>
            </a:r>
            <a:r>
              <a:rPr lang="en-US" dirty="0">
                <a:solidFill>
                  <a:srgbClr val="01529A"/>
                </a:solidFill>
                <a:latin typeface="Calibri" panose="020F0502020204030204"/>
                <a:sym typeface="Symbol" panose="05050102010706020507" pitchFamily="18" charset="2"/>
              </a:rPr>
              <a:t> </a:t>
            </a:r>
            <a:r>
              <a:rPr lang="en-US" dirty="0">
                <a:solidFill>
                  <a:srgbClr val="01529A"/>
                </a:solidFill>
                <a:latin typeface="Calibri" panose="020F0502020204030204"/>
              </a:rPr>
              <a:t>F      </a:t>
            </a:r>
            <a:r>
              <a:rPr lang="en-US" b="1" dirty="0">
                <a:solidFill>
                  <a:srgbClr val="01529A"/>
                </a:solidFill>
                <a:latin typeface="Calibri" panose="020F0502020204030204"/>
              </a:rPr>
              <a:t>Mulched Veggie Beds: 90</a:t>
            </a:r>
            <a:r>
              <a:rPr lang="en-US" dirty="0">
                <a:solidFill>
                  <a:srgbClr val="01529A"/>
                </a:solidFill>
                <a:latin typeface="Calibri" panose="020F0502020204030204"/>
                <a:sym typeface="Symbol" panose="05050102010706020507" pitchFamily="18" charset="2"/>
              </a:rPr>
              <a:t> </a:t>
            </a:r>
            <a:r>
              <a:rPr lang="en-US" dirty="0">
                <a:solidFill>
                  <a:srgbClr val="01529A"/>
                </a:solidFill>
                <a:latin typeface="Calibri" panose="020F0502020204030204"/>
              </a:rPr>
              <a:t>F</a:t>
            </a:r>
          </a:p>
          <a:p>
            <a:pPr defTabSz="342900">
              <a:defRPr/>
            </a:pPr>
            <a:endParaRPr lang="en-US" sz="1200" b="1" dirty="0">
              <a:solidFill>
                <a:srgbClr val="4472C4">
                  <a:lumMod val="75000"/>
                </a:srgbClr>
              </a:solidFill>
              <a:latin typeface="Calibri" panose="020F0502020204030204"/>
            </a:endParaRPr>
          </a:p>
        </p:txBody>
      </p:sp>
      <p:sp>
        <p:nvSpPr>
          <p:cNvPr id="12" name="TextBox 11">
            <a:extLst>
              <a:ext uri="{FF2B5EF4-FFF2-40B4-BE49-F238E27FC236}">
                <a16:creationId xmlns:a16="http://schemas.microsoft.com/office/drawing/2014/main" id="{CECC7DED-9913-42CD-9304-8F1BA46C514B}"/>
              </a:ext>
            </a:extLst>
          </p:cNvPr>
          <p:cNvSpPr txBox="1"/>
          <p:nvPr/>
        </p:nvSpPr>
        <p:spPr>
          <a:xfrm>
            <a:off x="0" y="5873711"/>
            <a:ext cx="9144000" cy="369332"/>
          </a:xfrm>
          <a:prstGeom prst="rect">
            <a:avLst/>
          </a:prstGeom>
          <a:noFill/>
        </p:spPr>
        <p:txBody>
          <a:bodyPr wrap="square" rtlCol="0">
            <a:spAutoFit/>
          </a:bodyPr>
          <a:lstStyle/>
          <a:p>
            <a:pPr>
              <a:defRPr/>
            </a:pPr>
            <a:r>
              <a:rPr lang="en-US" b="1" dirty="0">
                <a:solidFill>
                  <a:srgbClr val="01529A"/>
                </a:solidFill>
                <a:latin typeface="Calibri" panose="020F0502020204030204"/>
              </a:rPr>
              <a:t>Overgrazed Pasture (&lt;1”): 108</a:t>
            </a:r>
            <a:r>
              <a:rPr lang="en-US" dirty="0">
                <a:solidFill>
                  <a:srgbClr val="01529A"/>
                </a:solidFill>
                <a:latin typeface="Calibri" panose="020F0502020204030204"/>
                <a:sym typeface="Symbol" panose="05050102010706020507" pitchFamily="18" charset="2"/>
              </a:rPr>
              <a:t> </a:t>
            </a:r>
            <a:r>
              <a:rPr lang="en-US" dirty="0">
                <a:solidFill>
                  <a:srgbClr val="01529A"/>
                </a:solidFill>
                <a:latin typeface="Calibri" panose="020F0502020204030204"/>
              </a:rPr>
              <a:t>F              </a:t>
            </a:r>
            <a:r>
              <a:rPr lang="en-US" b="1" dirty="0">
                <a:solidFill>
                  <a:srgbClr val="01529A"/>
                </a:solidFill>
                <a:latin typeface="Calibri" panose="020F0502020204030204"/>
              </a:rPr>
              <a:t>Bare Soil: 115</a:t>
            </a:r>
            <a:r>
              <a:rPr lang="en-US" dirty="0">
                <a:solidFill>
                  <a:srgbClr val="01529A"/>
                </a:solidFill>
                <a:latin typeface="Calibri" panose="020F0502020204030204"/>
                <a:sym typeface="Symbol" panose="05050102010706020507" pitchFamily="18" charset="2"/>
              </a:rPr>
              <a:t> </a:t>
            </a:r>
            <a:r>
              <a:rPr lang="en-US" dirty="0">
                <a:solidFill>
                  <a:srgbClr val="01529A"/>
                </a:solidFill>
                <a:latin typeface="Calibri" panose="020F0502020204030204"/>
              </a:rPr>
              <a:t>F               </a:t>
            </a:r>
            <a:r>
              <a:rPr lang="en-US" b="1" dirty="0">
                <a:solidFill>
                  <a:srgbClr val="01529A"/>
                </a:solidFill>
                <a:latin typeface="Calibri" panose="020F0502020204030204"/>
              </a:rPr>
              <a:t>Black Plastic: 128</a:t>
            </a:r>
            <a:r>
              <a:rPr lang="en-US" dirty="0">
                <a:solidFill>
                  <a:srgbClr val="01529A"/>
                </a:solidFill>
                <a:latin typeface="Calibri" panose="020F0502020204030204"/>
                <a:sym typeface="Symbol" panose="05050102010706020507" pitchFamily="18" charset="2"/>
              </a:rPr>
              <a:t> </a:t>
            </a:r>
            <a:r>
              <a:rPr lang="en-US" dirty="0">
                <a:solidFill>
                  <a:srgbClr val="01529A"/>
                </a:solidFill>
                <a:latin typeface="Calibri" panose="020F0502020204030204"/>
              </a:rPr>
              <a:t>F</a:t>
            </a:r>
          </a:p>
        </p:txBody>
      </p:sp>
      <p:pic>
        <p:nvPicPr>
          <p:cNvPr id="3" name="Content Placeholder 4" descr="A close up of a round thermometer">
            <a:extLst>
              <a:ext uri="{FF2B5EF4-FFF2-40B4-BE49-F238E27FC236}">
                <a16:creationId xmlns:a16="http://schemas.microsoft.com/office/drawing/2014/main" id="{52039B8F-0D66-C356-E4EE-353D093241D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24" t="21165" r="19441" b="31165"/>
          <a:stretch/>
        </p:blipFill>
        <p:spPr>
          <a:xfrm rot="16200000">
            <a:off x="3485331" y="3765238"/>
            <a:ext cx="1962264" cy="2141475"/>
          </a:xfrm>
          <a:prstGeom prst="rect">
            <a:avLst/>
          </a:prstGeom>
        </p:spPr>
      </p:pic>
    </p:spTree>
    <p:extLst>
      <p:ext uri="{BB962C8B-B14F-4D97-AF65-F5344CB8AC3E}">
        <p14:creationId xmlns:p14="http://schemas.microsoft.com/office/powerpoint/2010/main" val="789846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C436ABC-BB36-6846-CB67-5DB7B5B13F98}"/>
              </a:ext>
            </a:extLst>
          </p:cNvPr>
          <p:cNvSpPr>
            <a:spLocks noGrp="1"/>
          </p:cNvSpPr>
          <p:nvPr>
            <p:ph type="title" idx="4294967295"/>
          </p:nvPr>
        </p:nvSpPr>
        <p:spPr>
          <a:xfrm>
            <a:off x="147582" y="6041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Temperature Effect on Soil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Biological Communities</a:t>
            </a:r>
          </a:p>
        </p:txBody>
      </p:sp>
      <p:sp>
        <p:nvSpPr>
          <p:cNvPr id="3" name="Content Placeholder 2">
            <a:extLst>
              <a:ext uri="{FF2B5EF4-FFF2-40B4-BE49-F238E27FC236}">
                <a16:creationId xmlns:a16="http://schemas.microsoft.com/office/drawing/2014/main" id="{03C61D67-1B50-4D63-AD78-53987AD203E7}"/>
              </a:ext>
            </a:extLst>
          </p:cNvPr>
          <p:cNvSpPr>
            <a:spLocks noGrp="1"/>
          </p:cNvSpPr>
          <p:nvPr>
            <p:ph sz="quarter" idx="10"/>
          </p:nvPr>
        </p:nvSpPr>
        <p:spPr>
          <a:xfrm>
            <a:off x="303837" y="1899354"/>
            <a:ext cx="8536325" cy="4095046"/>
          </a:xfrm>
        </p:spPr>
        <p:txBody>
          <a:bodyPr vert="horz" lIns="68580" tIns="34290" rIns="68580" bIns="34290" rtlCol="0" anchor="t">
            <a:normAutofit lnSpcReduction="10000"/>
          </a:bodyPr>
          <a:lstStyle/>
          <a:p>
            <a:pPr marL="0" indent="0">
              <a:buNone/>
            </a:pPr>
            <a:r>
              <a:rPr lang="en-US" sz="2800" dirty="0">
                <a:latin typeface="Montserrat" panose="00000500000000000000" pitchFamily="2" charset="0"/>
                <a:cs typeface="Arial"/>
              </a:rPr>
              <a:t>Micro-organisms:</a:t>
            </a:r>
          </a:p>
          <a:p>
            <a:pPr marL="342900" indent="-342900"/>
            <a:r>
              <a:rPr lang="en-US" sz="2800" dirty="0">
                <a:latin typeface="Montserrat" panose="00000500000000000000" pitchFamily="2" charset="0"/>
                <a:cs typeface="Arial"/>
              </a:rPr>
              <a:t>Ideal temperature range 50-96 F </a:t>
            </a:r>
            <a:r>
              <a:rPr lang="en-US" sz="1800" dirty="0">
                <a:latin typeface="Montserrat" panose="00000500000000000000" pitchFamily="2" charset="0"/>
                <a:cs typeface="Arial"/>
              </a:rPr>
              <a:t>(</a:t>
            </a:r>
            <a:r>
              <a:rPr lang="en-US" sz="1800" dirty="0">
                <a:latin typeface="Montserrat" panose="00000500000000000000" pitchFamily="2" charset="0"/>
                <a:cs typeface="Arial"/>
                <a:hlinkClick r:id="rId3"/>
              </a:rPr>
              <a:t>Davidson and Janssens 2006</a:t>
            </a:r>
            <a:r>
              <a:rPr lang="en-US" sz="1800" dirty="0">
                <a:latin typeface="Montserrat" panose="00000500000000000000" pitchFamily="2" charset="0"/>
                <a:cs typeface="Arial"/>
              </a:rPr>
              <a:t>)</a:t>
            </a:r>
          </a:p>
          <a:p>
            <a:pPr marL="342900" indent="-342900"/>
            <a:r>
              <a:rPr lang="en-US" sz="2800" dirty="0">
                <a:latin typeface="Montserrat" panose="00000500000000000000" pitchFamily="2" charset="0"/>
                <a:cs typeface="Arial"/>
              </a:rPr>
              <a:t>Soil organisms begin to die above 130 F.  </a:t>
            </a:r>
            <a:endParaRPr lang="en-US" sz="2800" dirty="0">
              <a:latin typeface="Montserrat" panose="00000500000000000000" pitchFamily="2" charset="0"/>
            </a:endParaRPr>
          </a:p>
          <a:p>
            <a:pPr marL="342900" indent="-342900"/>
            <a:r>
              <a:rPr lang="en-US" sz="2800" dirty="0">
                <a:latin typeface="Montserrat" panose="00000500000000000000" pitchFamily="2" charset="0"/>
                <a:cs typeface="Arial"/>
              </a:rPr>
              <a:t>When soil temperatures increase, biological activity increases and organic matter decreases.</a:t>
            </a:r>
          </a:p>
          <a:p>
            <a:endParaRPr lang="en-US" sz="2800" dirty="0">
              <a:latin typeface="Montserrat" panose="00000500000000000000" pitchFamily="2" charset="0"/>
            </a:endParaRPr>
          </a:p>
          <a:p>
            <a:pPr marL="0" indent="0">
              <a:buNone/>
            </a:pPr>
            <a:r>
              <a:rPr lang="en-US" sz="2800" dirty="0">
                <a:latin typeface="Montserrat" panose="00000500000000000000" pitchFamily="2" charset="0"/>
                <a:cs typeface="Arial"/>
              </a:rPr>
              <a:t>Macro-organisms:</a:t>
            </a:r>
          </a:p>
          <a:p>
            <a:pPr marL="342900" indent="-342900"/>
            <a:r>
              <a:rPr lang="en-US" sz="2800" dirty="0">
                <a:latin typeface="Montserrat" panose="00000500000000000000" pitchFamily="2" charset="0"/>
                <a:cs typeface="Arial"/>
              </a:rPr>
              <a:t>Ideal temperature range 50-75.2 F </a:t>
            </a:r>
            <a:r>
              <a:rPr lang="en-US" sz="1800" dirty="0">
                <a:latin typeface="Montserrat" panose="00000500000000000000" pitchFamily="2" charset="0"/>
                <a:cs typeface="Arial"/>
              </a:rPr>
              <a:t>(Bristow 1998)</a:t>
            </a:r>
          </a:p>
          <a:p>
            <a:endParaRPr lang="en-US" sz="1800" dirty="0"/>
          </a:p>
        </p:txBody>
      </p:sp>
    </p:spTree>
    <p:extLst>
      <p:ext uri="{BB962C8B-B14F-4D97-AF65-F5344CB8AC3E}">
        <p14:creationId xmlns:p14="http://schemas.microsoft.com/office/powerpoint/2010/main" val="308237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823E66C-2DD9-E8F5-44D2-20C3160A593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Temperature and Plant Growth</a:t>
            </a:r>
          </a:p>
        </p:txBody>
      </p:sp>
      <p:pic>
        <p:nvPicPr>
          <p:cNvPr id="5" name="Content Placeholder 4" descr="a diagram of a long thermometer with a bulb at the bottom. ">
            <a:extLst>
              <a:ext uri="{FF2B5EF4-FFF2-40B4-BE49-F238E27FC236}">
                <a16:creationId xmlns:a16="http://schemas.microsoft.com/office/drawing/2014/main" id="{7049684D-CB97-4AEE-A970-94C9D971FF06}"/>
              </a:ext>
            </a:extLst>
          </p:cNvPr>
          <p:cNvPicPr>
            <a:picLocks noGrp="1" noChangeAspect="1"/>
          </p:cNvPicPr>
          <p:nvPr>
            <p:ph sz="quarter" idx="10"/>
          </p:nvPr>
        </p:nvPicPr>
        <p:blipFill>
          <a:blip r:embed="rId3"/>
          <a:stretch>
            <a:fillRect/>
          </a:stretch>
        </p:blipFill>
        <p:spPr>
          <a:xfrm>
            <a:off x="560406" y="2118518"/>
            <a:ext cx="483496" cy="3190081"/>
          </a:xfrm>
          <a:prstGeom prst="rect">
            <a:avLst/>
          </a:prstGeom>
        </p:spPr>
      </p:pic>
      <p:sp>
        <p:nvSpPr>
          <p:cNvPr id="6" name="TextBox 5">
            <a:extLst>
              <a:ext uri="{FF2B5EF4-FFF2-40B4-BE49-F238E27FC236}">
                <a16:creationId xmlns:a16="http://schemas.microsoft.com/office/drawing/2014/main" id="{26F4D368-06C0-4F8B-8E79-0031F0B99EFA}"/>
              </a:ext>
            </a:extLst>
          </p:cNvPr>
          <p:cNvSpPr txBox="1"/>
          <p:nvPr/>
        </p:nvSpPr>
        <p:spPr>
          <a:xfrm>
            <a:off x="1181100" y="2118518"/>
            <a:ext cx="7734300" cy="3624069"/>
          </a:xfrm>
          <a:prstGeom prst="rect">
            <a:avLst/>
          </a:prstGeom>
          <a:noFill/>
        </p:spPr>
        <p:txBody>
          <a:bodyPr wrap="square" lIns="68580" tIns="34290" rIns="68580" bIns="34290" rtlCol="0" anchor="t">
            <a:spAutoFit/>
          </a:bodyPr>
          <a:lstStyle/>
          <a:p>
            <a:pPr>
              <a:defRPr/>
            </a:pPr>
            <a:r>
              <a:rPr lang="en-US" sz="2400" dirty="0">
                <a:solidFill>
                  <a:srgbClr val="C00000"/>
                </a:solidFill>
                <a:latin typeface="Montserrat" panose="00000500000000000000" pitchFamily="2" charset="0"/>
                <a:cs typeface="Arial"/>
                <a:sym typeface="Symbol" panose="05050102010706020507" pitchFamily="18" charset="2"/>
              </a:rPr>
              <a:t>  </a:t>
            </a:r>
            <a:r>
              <a:rPr lang="en-US" sz="2400" dirty="0">
                <a:solidFill>
                  <a:srgbClr val="C00000"/>
                </a:solidFill>
                <a:latin typeface="Montserrat" panose="00000500000000000000" pitchFamily="2" charset="0"/>
                <a:cs typeface="Arial"/>
              </a:rPr>
              <a:t>90</a:t>
            </a:r>
            <a:r>
              <a:rPr lang="en-US" sz="2400" dirty="0">
                <a:solidFill>
                  <a:srgbClr val="C00000"/>
                </a:solidFill>
                <a:latin typeface="Montserrat" panose="00000500000000000000" pitchFamily="2" charset="0"/>
                <a:cs typeface="Arial"/>
                <a:sym typeface="Symbol" panose="05050102010706020507" pitchFamily="18" charset="2"/>
              </a:rPr>
              <a:t> F and above:  Plant and root growth stops; conditions become unfavorable to soil organisms.</a:t>
            </a:r>
          </a:p>
          <a:p>
            <a:pPr defTabSz="342900">
              <a:defRPr/>
            </a:pPr>
            <a:endParaRPr lang="en-US" sz="2400" dirty="0">
              <a:solidFill>
                <a:srgbClr val="C00000"/>
              </a:solidFill>
              <a:latin typeface="Montserrat" panose="00000500000000000000" pitchFamily="2" charset="0"/>
              <a:cs typeface="Arial" panose="020B0604020202020204" pitchFamily="34" charset="0"/>
            </a:endParaRPr>
          </a:p>
          <a:p>
            <a:pPr marL="257175" indent="-257175">
              <a:buFont typeface="Symbol" panose="05050102010706020507" pitchFamily="18" charset="2"/>
              <a:buChar char="~"/>
              <a:defRPr/>
            </a:pPr>
            <a:r>
              <a:rPr lang="en-US" sz="2400" dirty="0">
                <a:latin typeface="Montserrat" panose="00000500000000000000" pitchFamily="2" charset="0"/>
                <a:cs typeface="Arial"/>
              </a:rPr>
              <a:t>80</a:t>
            </a:r>
            <a:r>
              <a:rPr lang="en-US" sz="2400" dirty="0">
                <a:latin typeface="Montserrat" panose="00000500000000000000" pitchFamily="2" charset="0"/>
                <a:cs typeface="Arial"/>
                <a:sym typeface="Symbol" panose="05050102010706020507" pitchFamily="18" charset="2"/>
              </a:rPr>
              <a:t> </a:t>
            </a:r>
            <a:r>
              <a:rPr lang="en-US" sz="2400" dirty="0">
                <a:latin typeface="Montserrat" panose="00000500000000000000" pitchFamily="2" charset="0"/>
                <a:cs typeface="Arial"/>
              </a:rPr>
              <a:t> F: Many plants reach peak growth of roots and plants and peak nutrient uptake. </a:t>
            </a:r>
            <a:endParaRPr lang="en-US" sz="2400" dirty="0">
              <a:latin typeface="Montserrat" panose="00000500000000000000" pitchFamily="2" charset="0"/>
              <a:cs typeface="Arial" panose="020B0604020202020204" pitchFamily="34" charset="0"/>
            </a:endParaRPr>
          </a:p>
          <a:p>
            <a:pPr defTabSz="342900">
              <a:defRPr/>
            </a:pPr>
            <a:endParaRPr lang="en-US" sz="2400" dirty="0">
              <a:solidFill>
                <a:prstClr val="black"/>
              </a:solidFill>
              <a:latin typeface="Montserrat" panose="00000500000000000000" pitchFamily="2" charset="0"/>
              <a:cs typeface="Arial" panose="020B0604020202020204" pitchFamily="34" charset="0"/>
            </a:endParaRPr>
          </a:p>
          <a:p>
            <a:pPr defTabSz="342900">
              <a:defRPr/>
            </a:pPr>
            <a:r>
              <a:rPr lang="en-US" sz="2400" dirty="0">
                <a:solidFill>
                  <a:srgbClr val="01529A"/>
                </a:solidFill>
                <a:latin typeface="Montserrat" panose="00000500000000000000" pitchFamily="2" charset="0"/>
                <a:cs typeface="Arial"/>
              </a:rPr>
              <a:t>65</a:t>
            </a:r>
            <a:r>
              <a:rPr lang="en-US" sz="2400" dirty="0">
                <a:solidFill>
                  <a:srgbClr val="01529A"/>
                </a:solidFill>
                <a:latin typeface="Montserrat" panose="00000500000000000000" pitchFamily="2" charset="0"/>
                <a:cs typeface="Arial"/>
                <a:sym typeface="Symbol" panose="05050102010706020507" pitchFamily="18" charset="2"/>
              </a:rPr>
              <a:t></a:t>
            </a:r>
            <a:r>
              <a:rPr lang="en-US" sz="2400" dirty="0">
                <a:solidFill>
                  <a:srgbClr val="01529A"/>
                </a:solidFill>
                <a:latin typeface="Montserrat" panose="00000500000000000000" pitchFamily="2" charset="0"/>
                <a:cs typeface="Arial"/>
              </a:rPr>
              <a:t> – 86</a:t>
            </a:r>
            <a:r>
              <a:rPr lang="en-US" sz="2400" dirty="0">
                <a:solidFill>
                  <a:srgbClr val="01529A"/>
                </a:solidFill>
                <a:latin typeface="Montserrat" panose="00000500000000000000" pitchFamily="2" charset="0"/>
                <a:cs typeface="Arial"/>
                <a:sym typeface="Symbol" panose="05050102010706020507" pitchFamily="18" charset="2"/>
              </a:rPr>
              <a:t> </a:t>
            </a:r>
            <a:r>
              <a:rPr lang="en-US" sz="2400" dirty="0">
                <a:solidFill>
                  <a:srgbClr val="01529A"/>
                </a:solidFill>
                <a:latin typeface="Montserrat" panose="00000500000000000000" pitchFamily="2" charset="0"/>
                <a:cs typeface="Arial"/>
              </a:rPr>
              <a:t> F: Ideal range for nitrification, plant growth and planting</a:t>
            </a:r>
          </a:p>
          <a:p>
            <a:pPr defTabSz="342900">
              <a:defRPr/>
            </a:pPr>
            <a:endParaRPr lang="en-US" b="1" dirty="0">
              <a:solidFill>
                <a:srgbClr val="0070C0"/>
              </a:solidFill>
              <a:latin typeface="Montserrat" panose="00000500000000000000" pitchFamily="2" charset="0"/>
            </a:endParaRPr>
          </a:p>
          <a:p>
            <a:pPr>
              <a:defRPr/>
            </a:pPr>
            <a:r>
              <a:rPr lang="en-US" sz="1050" dirty="0">
                <a:latin typeface="Montserrat" panose="00000500000000000000" pitchFamily="2" charset="0"/>
                <a:cs typeface="Arial"/>
                <a:hlinkClick r:id="rId4"/>
              </a:rPr>
              <a:t>Source: James A. Tindall, H.A. Mills &amp; D.E. Radcliffe (1990) The effect of root zone temperature on nutrient uptake of tomato, Journal of Plant Nutrition, 13:8, 939-956</a:t>
            </a:r>
            <a:endParaRPr lang="en-US" sz="1050" dirty="0">
              <a:latin typeface="Montserrat" panose="00000500000000000000" pitchFamily="2" charset="0"/>
              <a:cs typeface="Arial"/>
            </a:endParaRPr>
          </a:p>
        </p:txBody>
      </p:sp>
    </p:spTree>
    <p:extLst>
      <p:ext uri="{BB962C8B-B14F-4D97-AF65-F5344CB8AC3E}">
        <p14:creationId xmlns:p14="http://schemas.microsoft.com/office/powerpoint/2010/main" val="1566640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F6B07B9-FC24-6998-C4CF-E75D69EB054E}"/>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Temperature Affects Root Growth</a:t>
            </a:r>
          </a:p>
        </p:txBody>
      </p:sp>
      <p:pic>
        <p:nvPicPr>
          <p:cNvPr id="6" name="Content Placeholder 5" descr="a diagram of plants and their roots growing at different temperatures. ">
            <a:extLst>
              <a:ext uri="{FF2B5EF4-FFF2-40B4-BE49-F238E27FC236}">
                <a16:creationId xmlns:a16="http://schemas.microsoft.com/office/drawing/2014/main" id="{D587C233-BDC0-43F0-977B-38CF991002AF}"/>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25535" y="2598502"/>
            <a:ext cx="5909675" cy="2826366"/>
          </a:xfrm>
        </p:spPr>
      </p:pic>
      <p:sp>
        <p:nvSpPr>
          <p:cNvPr id="7" name="TextBox 6">
            <a:extLst>
              <a:ext uri="{FF2B5EF4-FFF2-40B4-BE49-F238E27FC236}">
                <a16:creationId xmlns:a16="http://schemas.microsoft.com/office/drawing/2014/main" id="{B3FD1C95-46BE-42DC-9CB3-01F661919910}"/>
              </a:ext>
            </a:extLst>
          </p:cNvPr>
          <p:cNvSpPr txBox="1"/>
          <p:nvPr/>
        </p:nvSpPr>
        <p:spPr>
          <a:xfrm>
            <a:off x="1625535" y="5263523"/>
            <a:ext cx="5926422" cy="900246"/>
          </a:xfrm>
          <a:prstGeom prst="rect">
            <a:avLst/>
          </a:prstGeom>
          <a:noFill/>
        </p:spPr>
        <p:txBody>
          <a:bodyPr wrap="square" lIns="68580" tIns="34290" rIns="68580" bIns="34290" rtlCol="0" anchor="t">
            <a:spAutoFit/>
          </a:bodyPr>
          <a:lstStyle/>
          <a:p>
            <a:pPr>
              <a:defRPr/>
            </a:pPr>
            <a:r>
              <a:rPr lang="en-US" sz="1350" dirty="0">
                <a:latin typeface="Calibri" panose="020F0502020204030204"/>
              </a:rPr>
              <a:t>             50</a:t>
            </a:r>
            <a:r>
              <a:rPr lang="en-US" sz="1350" dirty="0">
                <a:latin typeface="Calibri" panose="020F0502020204030204"/>
                <a:sym typeface="Symbol" panose="05050102010706020507" pitchFamily="18" charset="2"/>
              </a:rPr>
              <a:t></a:t>
            </a:r>
            <a:r>
              <a:rPr lang="en-US" sz="1350" dirty="0">
                <a:latin typeface="Calibri" panose="020F0502020204030204"/>
              </a:rPr>
              <a:t> F            59</a:t>
            </a:r>
            <a:r>
              <a:rPr lang="en-US" sz="1350" dirty="0">
                <a:latin typeface="Calibri" panose="020F0502020204030204"/>
                <a:sym typeface="Symbol" panose="05050102010706020507" pitchFamily="18" charset="2"/>
              </a:rPr>
              <a:t></a:t>
            </a:r>
            <a:r>
              <a:rPr lang="en-US" sz="1350" dirty="0">
                <a:latin typeface="Calibri" panose="020F0502020204030204"/>
              </a:rPr>
              <a:t> F               68</a:t>
            </a:r>
            <a:r>
              <a:rPr lang="en-US" sz="1350" dirty="0">
                <a:latin typeface="Calibri" panose="020F0502020204030204"/>
                <a:sym typeface="Symbol" panose="05050102010706020507" pitchFamily="18" charset="2"/>
              </a:rPr>
              <a:t></a:t>
            </a:r>
            <a:r>
              <a:rPr lang="en-US" sz="1350" dirty="0">
                <a:latin typeface="Calibri" panose="020F0502020204030204"/>
              </a:rPr>
              <a:t> F              77</a:t>
            </a:r>
            <a:r>
              <a:rPr lang="en-US" sz="1350" dirty="0">
                <a:latin typeface="Calibri" panose="020F0502020204030204"/>
                <a:sym typeface="Symbol" panose="05050102010706020507" pitchFamily="18" charset="2"/>
              </a:rPr>
              <a:t></a:t>
            </a:r>
            <a:r>
              <a:rPr lang="en-US" sz="1350" dirty="0">
                <a:latin typeface="Calibri" panose="020F0502020204030204"/>
              </a:rPr>
              <a:t> F               86</a:t>
            </a:r>
            <a:r>
              <a:rPr lang="en-US" sz="1350" dirty="0">
                <a:latin typeface="Calibri" panose="020F0502020204030204"/>
                <a:sym typeface="Symbol" panose="05050102010706020507" pitchFamily="18" charset="2"/>
              </a:rPr>
              <a:t> </a:t>
            </a:r>
            <a:r>
              <a:rPr lang="en-US" sz="1350" dirty="0">
                <a:latin typeface="Calibri" panose="020F0502020204030204"/>
              </a:rPr>
              <a:t> F              95</a:t>
            </a:r>
            <a:r>
              <a:rPr lang="en-US" sz="1350" dirty="0">
                <a:latin typeface="Calibri" panose="020F0502020204030204"/>
                <a:sym typeface="Symbol" panose="05050102010706020507" pitchFamily="18" charset="2"/>
              </a:rPr>
              <a:t> </a:t>
            </a:r>
            <a:r>
              <a:rPr lang="en-US" sz="1350" dirty="0">
                <a:latin typeface="Calibri" panose="020F0502020204030204"/>
              </a:rPr>
              <a:t> F</a:t>
            </a:r>
          </a:p>
          <a:p>
            <a:pPr defTabSz="342900">
              <a:defRPr/>
            </a:pPr>
            <a:endParaRPr lang="en-US" sz="900" dirty="0">
              <a:solidFill>
                <a:prstClr val="black"/>
              </a:solidFill>
              <a:latin typeface="Calibri" panose="020F0502020204030204"/>
            </a:endParaRPr>
          </a:p>
          <a:p>
            <a:pPr defTabSz="342900">
              <a:defRPr/>
            </a:pPr>
            <a:r>
              <a:rPr lang="en-US" sz="1050" dirty="0">
                <a:latin typeface="Arial"/>
                <a:cs typeface="Arial"/>
                <a:hlinkClick r:id="rId4"/>
              </a:rPr>
              <a:t>Source: B. SATTELMACHER, H. MARSCHNER, R. KÜHNE, Effects of the Temperature of the Rooting Zone on the Growth and Development of Roots of Potato (</a:t>
            </a:r>
            <a:r>
              <a:rPr lang="en-US" sz="1050" i="1" dirty="0">
                <a:latin typeface="Arial"/>
                <a:cs typeface="Arial"/>
                <a:hlinkClick r:id="rId4"/>
              </a:rPr>
              <a:t>Solanum tuberosum</a:t>
            </a:r>
            <a:r>
              <a:rPr lang="en-US" sz="1050" dirty="0">
                <a:latin typeface="Arial"/>
                <a:cs typeface="Arial"/>
                <a:hlinkClick r:id="rId4"/>
              </a:rPr>
              <a:t>), </a:t>
            </a:r>
            <a:r>
              <a:rPr lang="en-US" sz="1050" i="1" dirty="0">
                <a:latin typeface="Arial"/>
                <a:cs typeface="Arial"/>
                <a:hlinkClick r:id="rId4"/>
              </a:rPr>
              <a:t>Annals of Botany</a:t>
            </a:r>
            <a:r>
              <a:rPr lang="en-US" sz="1050" dirty="0">
                <a:latin typeface="Arial"/>
                <a:cs typeface="Arial"/>
                <a:hlinkClick r:id="rId4"/>
              </a:rPr>
              <a:t>, Volume 65, Issue 1, January 1990, Pages 27–36, </a:t>
            </a:r>
            <a:endParaRPr lang="en-US" sz="1050" dirty="0">
              <a:latin typeface="Arial"/>
              <a:cs typeface="Arial"/>
            </a:endParaRPr>
          </a:p>
        </p:txBody>
      </p:sp>
      <p:sp>
        <p:nvSpPr>
          <p:cNvPr id="3" name="TextBox 2">
            <a:extLst>
              <a:ext uri="{FF2B5EF4-FFF2-40B4-BE49-F238E27FC236}">
                <a16:creationId xmlns:a16="http://schemas.microsoft.com/office/drawing/2014/main" id="{20EB93E8-DFB3-42E3-B3C0-791E96F45DF0}"/>
              </a:ext>
            </a:extLst>
          </p:cNvPr>
          <p:cNvSpPr txBox="1"/>
          <p:nvPr/>
        </p:nvSpPr>
        <p:spPr>
          <a:xfrm>
            <a:off x="342900" y="1709925"/>
            <a:ext cx="8458200" cy="1038746"/>
          </a:xfrm>
          <a:prstGeom prst="rect">
            <a:avLst/>
          </a:prstGeom>
          <a:noFill/>
        </p:spPr>
        <p:txBody>
          <a:bodyPr wrap="square" rtlCol="0">
            <a:spAutoFit/>
          </a:bodyPr>
          <a:lstStyle/>
          <a:p>
            <a:pPr>
              <a:defRPr/>
            </a:pPr>
            <a:r>
              <a:rPr lang="en-US" sz="2400" dirty="0">
                <a:solidFill>
                  <a:srgbClr val="01529A"/>
                </a:solidFill>
                <a:latin typeface="Arial" panose="020B0604020202020204" pitchFamily="34" charset="0"/>
                <a:cs typeface="Arial" panose="020B0604020202020204" pitchFamily="34" charset="0"/>
              </a:rPr>
              <a:t>In most plants, as soil temperature increases above 86° F, root growth starts to shrink and nutrient uptake diminishes.  </a:t>
            </a:r>
          </a:p>
          <a:p>
            <a:pPr>
              <a:defRPr/>
            </a:pPr>
            <a:endParaRPr lang="en-US" sz="1350" dirty="0">
              <a:solidFill>
                <a:prstClr val="black"/>
              </a:solidFill>
              <a:latin typeface="Calibri" panose="020F0502020204030204"/>
            </a:endParaRPr>
          </a:p>
        </p:txBody>
      </p:sp>
    </p:spTree>
    <p:extLst>
      <p:ext uri="{BB962C8B-B14F-4D97-AF65-F5344CB8AC3E}">
        <p14:creationId xmlns:p14="http://schemas.microsoft.com/office/powerpoint/2010/main" val="3052992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FF76C19-E467-2700-4FF1-DC4674F71042}"/>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Temperature and Moisture</a:t>
            </a:r>
          </a:p>
        </p:txBody>
      </p:sp>
      <p:sp>
        <p:nvSpPr>
          <p:cNvPr id="3" name="Content Placeholder 2">
            <a:extLst>
              <a:ext uri="{FF2B5EF4-FFF2-40B4-BE49-F238E27FC236}">
                <a16:creationId xmlns:a16="http://schemas.microsoft.com/office/drawing/2014/main" id="{A85A52B1-B844-4AE7-B380-C9AD05B2FE62}"/>
              </a:ext>
            </a:extLst>
          </p:cNvPr>
          <p:cNvSpPr>
            <a:spLocks noGrp="1"/>
          </p:cNvSpPr>
          <p:nvPr>
            <p:ph sz="quarter" idx="10"/>
          </p:nvPr>
        </p:nvSpPr>
        <p:spPr>
          <a:xfrm>
            <a:off x="1138952" y="1612900"/>
            <a:ext cx="7934997" cy="4775200"/>
          </a:xfrm>
        </p:spPr>
        <p:txBody>
          <a:bodyPr>
            <a:noAutofit/>
          </a:bodyPr>
          <a:lstStyle/>
          <a:p>
            <a:pPr marL="0" indent="0">
              <a:buNone/>
            </a:pPr>
            <a:r>
              <a:rPr lang="en-US" sz="2400" dirty="0"/>
              <a:t>Moisture loss rates from the soil increase on average about 1% per degree in the Northeast.  Other factors affecting evaporation include solar radiation, wind and humidity.</a:t>
            </a:r>
          </a:p>
          <a:p>
            <a:r>
              <a:rPr lang="en-US" sz="2400" dirty="0"/>
              <a:t>98</a:t>
            </a:r>
            <a:r>
              <a:rPr lang="en-US" sz="2400" dirty="0">
                <a:sym typeface="Symbol" panose="05050102010706020507" pitchFamily="18" charset="2"/>
              </a:rPr>
              <a:t> F soil temperature = 30% higher evaporation rate than at 68.</a:t>
            </a:r>
          </a:p>
          <a:p>
            <a:endParaRPr lang="en-US" sz="2400" dirty="0"/>
          </a:p>
          <a:p>
            <a:r>
              <a:rPr lang="en-US" sz="2400" dirty="0"/>
              <a:t>88</a:t>
            </a:r>
            <a:r>
              <a:rPr lang="en-US" sz="2400" dirty="0">
                <a:sym typeface="Symbol" panose="05050102010706020507" pitchFamily="18" charset="2"/>
              </a:rPr>
              <a:t> F </a:t>
            </a:r>
            <a:r>
              <a:rPr lang="en-US" sz="2400" dirty="0"/>
              <a:t>soil temperature = 20% higher evaporation rate than at 68</a:t>
            </a:r>
            <a:r>
              <a:rPr lang="en-US" sz="2400" dirty="0">
                <a:sym typeface="Symbol" panose="05050102010706020507" pitchFamily="18" charset="2"/>
              </a:rPr>
              <a:t></a:t>
            </a:r>
            <a:r>
              <a:rPr lang="en-US" sz="2400" dirty="0"/>
              <a:t>.</a:t>
            </a:r>
          </a:p>
          <a:p>
            <a:endParaRPr lang="en-US" sz="2400" dirty="0"/>
          </a:p>
          <a:p>
            <a:r>
              <a:rPr lang="en-US" sz="2400" dirty="0"/>
              <a:t>68</a:t>
            </a:r>
            <a:r>
              <a:rPr lang="en-US" sz="2400" dirty="0">
                <a:sym typeface="Symbol" panose="05050102010706020507" pitchFamily="18" charset="2"/>
              </a:rPr>
              <a:t> F </a:t>
            </a:r>
            <a:r>
              <a:rPr lang="en-US" sz="2400" dirty="0"/>
              <a:t>soil temperature: most of water in soil is available for plant growth</a:t>
            </a:r>
          </a:p>
          <a:p>
            <a:endParaRPr lang="en-US" sz="1050" dirty="0"/>
          </a:p>
        </p:txBody>
      </p:sp>
      <p:pic>
        <p:nvPicPr>
          <p:cNvPr id="2" name="Content Placeholder 4" descr="Diagram of a long thermometer with a bulb at the bottom. ">
            <a:extLst>
              <a:ext uri="{FF2B5EF4-FFF2-40B4-BE49-F238E27FC236}">
                <a16:creationId xmlns:a16="http://schemas.microsoft.com/office/drawing/2014/main" id="{161E041E-24F5-4C9E-6734-86A05AC446C0}"/>
              </a:ext>
            </a:extLst>
          </p:cNvPr>
          <p:cNvPicPr>
            <a:picLocks noChangeAspect="1"/>
          </p:cNvPicPr>
          <p:nvPr/>
        </p:nvPicPr>
        <p:blipFill>
          <a:blip r:embed="rId3"/>
          <a:stretch>
            <a:fillRect/>
          </a:stretch>
        </p:blipFill>
        <p:spPr>
          <a:xfrm>
            <a:off x="236482" y="2400300"/>
            <a:ext cx="539951" cy="3733800"/>
          </a:xfrm>
          <a:prstGeom prst="rect">
            <a:avLst/>
          </a:prstGeom>
        </p:spPr>
      </p:pic>
    </p:spTree>
    <p:extLst>
      <p:ext uri="{BB962C8B-B14F-4D97-AF65-F5344CB8AC3E}">
        <p14:creationId xmlns:p14="http://schemas.microsoft.com/office/powerpoint/2010/main" val="983862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DBDD2F-06B1-20CA-F447-FDB892238BF4}"/>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Heat Islands and Albedo</a:t>
            </a:r>
          </a:p>
        </p:txBody>
      </p:sp>
      <p:sp>
        <p:nvSpPr>
          <p:cNvPr id="3" name="Content Placeholder 2">
            <a:extLst>
              <a:ext uri="{FF2B5EF4-FFF2-40B4-BE49-F238E27FC236}">
                <a16:creationId xmlns:a16="http://schemas.microsoft.com/office/drawing/2014/main" id="{DD4BBF4E-AE8E-89CE-A160-185D4A658120}"/>
              </a:ext>
            </a:extLst>
          </p:cNvPr>
          <p:cNvSpPr>
            <a:spLocks noGrp="1"/>
          </p:cNvSpPr>
          <p:nvPr>
            <p:ph sz="quarter" idx="10"/>
          </p:nvPr>
        </p:nvSpPr>
        <p:spPr>
          <a:xfrm>
            <a:off x="147583" y="2327831"/>
            <a:ext cx="3831710" cy="4060269"/>
          </a:xfrm>
        </p:spPr>
        <p:txBody>
          <a:bodyPr>
            <a:normAutofit fontScale="92500" lnSpcReduction="10000"/>
          </a:bodyPr>
          <a:lstStyle/>
          <a:p>
            <a:r>
              <a:rPr lang="en-US" sz="2800" dirty="0"/>
              <a:t>Most urban/developed areas absorb more heat.</a:t>
            </a:r>
          </a:p>
          <a:p>
            <a:r>
              <a:rPr lang="en-US" sz="2800" dirty="0"/>
              <a:t>Albedo refers to how much light gets reflected rather than absorbed.  Low albedo = lots of dark surfaces = hotter temps.</a:t>
            </a:r>
          </a:p>
          <a:p>
            <a:endParaRPr lang="en-US" dirty="0"/>
          </a:p>
        </p:txBody>
      </p:sp>
      <p:pic>
        <p:nvPicPr>
          <p:cNvPr id="6" name="Picture 5" descr="Graphical user interface, website that says &quot;what makes cities hotter or cooler&quot;">
            <a:extLst>
              <a:ext uri="{FF2B5EF4-FFF2-40B4-BE49-F238E27FC236}">
                <a16:creationId xmlns:a16="http://schemas.microsoft.com/office/drawing/2014/main" id="{0DAF2BE5-F313-C2C9-9399-ED8387BF712A}"/>
              </a:ext>
            </a:extLst>
          </p:cNvPr>
          <p:cNvPicPr>
            <a:picLocks noChangeAspect="1"/>
          </p:cNvPicPr>
          <p:nvPr/>
        </p:nvPicPr>
        <p:blipFill>
          <a:blip r:embed="rId3"/>
          <a:srcRect l="16030" t="5398" r="17039" b="5327"/>
          <a:stretch/>
        </p:blipFill>
        <p:spPr>
          <a:xfrm>
            <a:off x="3979293" y="2000285"/>
            <a:ext cx="4785632" cy="3590558"/>
          </a:xfrm>
          <a:prstGeom prst="rect">
            <a:avLst/>
          </a:prstGeom>
        </p:spPr>
      </p:pic>
    </p:spTree>
    <p:extLst>
      <p:ext uri="{BB962C8B-B14F-4D97-AF65-F5344CB8AC3E}">
        <p14:creationId xmlns:p14="http://schemas.microsoft.com/office/powerpoint/2010/main" val="1642100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24A145-4E75-6E18-7988-C061812451A2}"/>
              </a:ext>
            </a:extLst>
          </p:cNvPr>
          <p:cNvSpPr>
            <a:spLocks noGrp="1"/>
          </p:cNvSpPr>
          <p:nvPr>
            <p:ph type="body" sz="quarter" idx="11"/>
          </p:nvPr>
        </p:nvSpPr>
        <p:spPr/>
        <p:txBody>
          <a:bodyPr/>
          <a:lstStyle/>
          <a:p>
            <a:endParaRPr lang="en-US"/>
          </a:p>
        </p:txBody>
      </p:sp>
      <p:pic>
        <p:nvPicPr>
          <p:cNvPr id="5" name="Content Placeholder 4" descr="A diagram of the factors that contribute to an urban  heat island&#10;&#10;">
            <a:extLst>
              <a:ext uri="{FF2B5EF4-FFF2-40B4-BE49-F238E27FC236}">
                <a16:creationId xmlns:a16="http://schemas.microsoft.com/office/drawing/2014/main" id="{6306A911-3FEE-2A50-3503-273AD1964428}"/>
              </a:ext>
            </a:extLst>
          </p:cNvPr>
          <p:cNvPicPr>
            <a:picLocks noGrp="1" noChangeAspect="1"/>
          </p:cNvPicPr>
          <p:nvPr>
            <p:ph sz="quarter" idx="10"/>
          </p:nvPr>
        </p:nvPicPr>
        <p:blipFill>
          <a:blip r:embed="rId3"/>
          <a:stretch>
            <a:fillRect/>
          </a:stretch>
        </p:blipFill>
        <p:spPr>
          <a:xfrm>
            <a:off x="-48313" y="830074"/>
            <a:ext cx="9240625" cy="5197852"/>
          </a:xfrm>
        </p:spPr>
      </p:pic>
      <p:sp>
        <p:nvSpPr>
          <p:cNvPr id="3" name="Title 2">
            <a:extLst>
              <a:ext uri="{FF2B5EF4-FFF2-40B4-BE49-F238E27FC236}">
                <a16:creationId xmlns:a16="http://schemas.microsoft.com/office/drawing/2014/main" id="{37898F9D-C569-3333-92E0-006450042E0E}"/>
              </a:ext>
            </a:extLst>
          </p:cNvPr>
          <p:cNvSpPr>
            <a:spLocks noGrp="1"/>
          </p:cNvSpPr>
          <p:nvPr>
            <p:ph type="title" idx="4294967295"/>
          </p:nvPr>
        </p:nvSpPr>
        <p:spPr>
          <a:xfrm>
            <a:off x="628650" y="-1325563"/>
            <a:ext cx="7886700" cy="1325563"/>
          </a:xfrm>
          <a:prstGeom prst="rect">
            <a:avLst/>
          </a:prstGeom>
        </p:spPr>
        <p:txBody>
          <a:bodyPr anchor="b"/>
          <a:lstStyle/>
          <a:p>
            <a:r>
              <a:rPr lang="en-US" dirty="0"/>
              <a:t>Heat island diagram </a:t>
            </a:r>
          </a:p>
        </p:txBody>
      </p:sp>
    </p:spTree>
    <p:extLst>
      <p:ext uri="{BB962C8B-B14F-4D97-AF65-F5344CB8AC3E}">
        <p14:creationId xmlns:p14="http://schemas.microsoft.com/office/powerpoint/2010/main" val="147738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52A415-AABD-F9AF-FA4A-1872C57DF270}"/>
              </a:ext>
            </a:extLst>
          </p:cNvPr>
          <p:cNvSpPr>
            <a:spLocks noGrp="1"/>
          </p:cNvSpPr>
          <p:nvPr>
            <p:ph type="title" idx="4294967295"/>
          </p:nvPr>
        </p:nvSpPr>
        <p:spPr>
          <a:xfrm>
            <a:off x="147582" y="832704"/>
            <a:ext cx="6549819"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Objectives</a:t>
            </a:r>
          </a:p>
        </p:txBody>
      </p:sp>
      <p:sp>
        <p:nvSpPr>
          <p:cNvPr id="3" name="Content Placeholder 2">
            <a:extLst>
              <a:ext uri="{FF2B5EF4-FFF2-40B4-BE49-F238E27FC236}">
                <a16:creationId xmlns:a16="http://schemas.microsoft.com/office/drawing/2014/main" id="{1EA165C4-57B0-65A8-F182-D6B87E230138}"/>
              </a:ext>
            </a:extLst>
          </p:cNvPr>
          <p:cNvSpPr>
            <a:spLocks noGrp="1"/>
          </p:cNvSpPr>
          <p:nvPr>
            <p:ph sz="quarter" idx="10"/>
          </p:nvPr>
        </p:nvSpPr>
        <p:spPr>
          <a:xfrm>
            <a:off x="379075" y="2228851"/>
            <a:ext cx="6318326" cy="3228974"/>
          </a:xfrm>
        </p:spPr>
        <p:txBody>
          <a:bodyPr>
            <a:noAutofit/>
          </a:bodyPr>
          <a:lstStyle/>
          <a:p>
            <a:pPr marL="385763" indent="-385763" fontAlgn="base">
              <a:spcBef>
                <a:spcPts val="0"/>
              </a:spcBef>
              <a:buFont typeface="+mj-lt"/>
              <a:buAutoNum type="arabicPeriod"/>
            </a:pPr>
            <a:r>
              <a:rPr lang="en-US" sz="28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Learns about the 3</a:t>
            </a:r>
            <a:r>
              <a:rPr lang="en-US" sz="2800" baseline="300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rd</a:t>
            </a:r>
            <a:r>
              <a:rPr lang="en-US" sz="2800" dirty="0">
                <a:solidFill>
                  <a:srgbClr val="000000"/>
                </a:solidFill>
                <a:effectLst/>
                <a:latin typeface="Montserrat" panose="00000500000000000000" pitchFamily="2" charset="0"/>
                <a:ea typeface="Times New Roman" panose="02020603050405020304" pitchFamily="18" charset="0"/>
                <a:cs typeface="Times New Roman" panose="02020603050405020304" pitchFamily="18" charset="0"/>
              </a:rPr>
              <a:t> principle of soil health (maximize cover) and its importance for urban and small farms.</a:t>
            </a:r>
            <a:endParaRPr lang="en-US" sz="2800" dirty="0">
              <a:effectLst/>
              <a:latin typeface="Montserrat" panose="00000500000000000000" pitchFamily="2" charset="0"/>
              <a:ea typeface="Times New Roman" panose="02020603050405020304" pitchFamily="18" charset="0"/>
            </a:endParaRPr>
          </a:p>
          <a:p>
            <a:pPr marL="385763" indent="-385763">
              <a:buFont typeface="+mj-lt"/>
              <a:buAutoNum type="arabicPeriod"/>
            </a:pPr>
            <a:endParaRPr lang="en-US" sz="28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endParaRPr>
          </a:p>
          <a:p>
            <a:pPr marL="385763" indent="-385763">
              <a:buFont typeface="+mj-lt"/>
              <a:buAutoNum type="arabicPeriod"/>
            </a:pPr>
            <a:r>
              <a:rPr lang="en-US" sz="2800" dirty="0">
                <a:solidFill>
                  <a:srgbClr val="000000"/>
                </a:solidFill>
                <a:latin typeface="Montserrat" panose="00000500000000000000" pitchFamily="2" charset="0"/>
                <a:ea typeface="Calibri" panose="020F0502020204030204" pitchFamily="34" charset="0"/>
                <a:cs typeface="Times New Roman" panose="02020603050405020304" pitchFamily="18" charset="0"/>
              </a:rPr>
              <a:t>Identify practices that cover soil</a:t>
            </a:r>
            <a:r>
              <a:rPr lang="en-US" sz="28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rPr>
              <a:t>, what resource concern</a:t>
            </a:r>
            <a:r>
              <a:rPr lang="en-US" sz="2800" dirty="0">
                <a:solidFill>
                  <a:srgbClr val="000000"/>
                </a:solidFill>
                <a:latin typeface="Montserrat" panose="00000500000000000000" pitchFamily="2" charset="0"/>
                <a:ea typeface="Calibri" panose="020F0502020204030204" pitchFamily="34" charset="0"/>
                <a:cs typeface="Times New Roman" panose="02020603050405020304" pitchFamily="18" charset="0"/>
              </a:rPr>
              <a:t>s</a:t>
            </a:r>
            <a:r>
              <a:rPr lang="en-US" sz="2800" dirty="0">
                <a:solidFill>
                  <a:srgbClr val="000000"/>
                </a:solidFill>
                <a:effectLst/>
                <a:latin typeface="Montserrat" panose="00000500000000000000" pitchFamily="2" charset="0"/>
                <a:ea typeface="Calibri" panose="020F0502020204030204" pitchFamily="34" charset="0"/>
                <a:cs typeface="Times New Roman" panose="02020603050405020304" pitchFamily="18" charset="0"/>
              </a:rPr>
              <a:t> it addresses, and how to plan and apply the practice.</a:t>
            </a:r>
            <a:endParaRPr lang="en-US" sz="2800" dirty="0">
              <a:latin typeface="Montserrat" panose="00000500000000000000" pitchFamily="2" charset="0"/>
            </a:endParaRPr>
          </a:p>
        </p:txBody>
      </p:sp>
      <p:pic>
        <p:nvPicPr>
          <p:cNvPr id="8" name="Picture Placeholder 7" descr="A field with rows of plants">
            <a:extLst>
              <a:ext uri="{FF2B5EF4-FFF2-40B4-BE49-F238E27FC236}">
                <a16:creationId xmlns:a16="http://schemas.microsoft.com/office/drawing/2014/main" id="{BFDF9D4F-2995-BE40-818E-13935C2D5CCC}"/>
              </a:ext>
            </a:extLst>
          </p:cNvPr>
          <p:cNvPicPr>
            <a:picLocks noGrp="1" noChangeAspect="1"/>
          </p:cNvPicPr>
          <p:nvPr>
            <p:ph type="pic" sz="quarter" idx="12"/>
          </p:nvPr>
        </p:nvPicPr>
        <p:blipFill rotWithShape="1">
          <a:blip r:embed="rId2"/>
          <a:srcRect l="51195" t="34003" r="29327"/>
          <a:stretch/>
        </p:blipFill>
        <p:spPr>
          <a:xfrm>
            <a:off x="7182091" y="939800"/>
            <a:ext cx="1733309" cy="5206999"/>
          </a:xfrm>
        </p:spPr>
      </p:pic>
    </p:spTree>
    <p:extLst>
      <p:ext uri="{BB962C8B-B14F-4D97-AF65-F5344CB8AC3E}">
        <p14:creationId xmlns:p14="http://schemas.microsoft.com/office/powerpoint/2010/main" val="1518219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idx="4294967295"/>
          </p:nvPr>
        </p:nvSpPr>
        <p:spPr>
          <a:xfrm>
            <a:off x="147582" y="1411077"/>
            <a:ext cx="8767818"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Tools/Methods (from NRCS Indiana)</a:t>
            </a:r>
          </a:p>
        </p:txBody>
      </p:sp>
      <p:pic>
        <p:nvPicPr>
          <p:cNvPr id="7" name="Content Placeholder 6" descr="A table of text">
            <a:extLst>
              <a:ext uri="{FF2B5EF4-FFF2-40B4-BE49-F238E27FC236}">
                <a16:creationId xmlns:a16="http://schemas.microsoft.com/office/drawing/2014/main" id="{B13AD8A3-37FF-F0C8-E96F-88251D60126E}"/>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bwMode="auto">
          <a:xfrm>
            <a:off x="716508" y="1901512"/>
            <a:ext cx="7717808" cy="3770672"/>
          </a:xfrm>
          <a:prstGeom prst="rect">
            <a:avLst/>
          </a:prstGeom>
          <a:noFill/>
        </p:spPr>
      </p:pic>
    </p:spTree>
    <p:extLst>
      <p:ext uri="{BB962C8B-B14F-4D97-AF65-F5344CB8AC3E}">
        <p14:creationId xmlns:p14="http://schemas.microsoft.com/office/powerpoint/2010/main" val="4189477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621DC56-D160-71AC-2FA7-0CBE933F250F}"/>
              </a:ext>
            </a:extLst>
          </p:cNvPr>
          <p:cNvSpPr>
            <a:spLocks noGrp="1"/>
          </p:cNvSpPr>
          <p:nvPr>
            <p:ph type="body" sz="quarter" idx="11"/>
          </p:nvPr>
        </p:nvSpPr>
        <p:spPr/>
        <p:txBody>
          <a:bodyPr/>
          <a:lstStyle/>
          <a:p>
            <a:endParaRPr lang="en-US"/>
          </a:p>
        </p:txBody>
      </p:sp>
      <p:pic>
        <p:nvPicPr>
          <p:cNvPr id="8" name="Content Placeholder 7" descr="Tomato plants growing in a garden with trees behind them.  The buildings of a large city are in the background. ">
            <a:extLst>
              <a:ext uri="{FF2B5EF4-FFF2-40B4-BE49-F238E27FC236}">
                <a16:creationId xmlns:a16="http://schemas.microsoft.com/office/drawing/2014/main" id="{84B16C86-799D-7582-56FC-9CB666A765E2}"/>
              </a:ext>
            </a:extLst>
          </p:cNvPr>
          <p:cNvPicPr>
            <a:picLocks noGrp="1" noChangeAspect="1"/>
          </p:cNvPicPr>
          <p:nvPr>
            <p:ph sz="quarter" idx="10"/>
          </p:nvPr>
        </p:nvPicPr>
        <p:blipFill>
          <a:blip r:embed="rId3"/>
          <a:stretch>
            <a:fillRect/>
          </a:stretch>
        </p:blipFill>
        <p:spPr>
          <a:xfrm>
            <a:off x="0" y="857250"/>
            <a:ext cx="9144000" cy="6103620"/>
          </a:xfrm>
        </p:spPr>
      </p:pic>
      <p:sp>
        <p:nvSpPr>
          <p:cNvPr id="2" name="Title 1">
            <a:extLst>
              <a:ext uri="{FF2B5EF4-FFF2-40B4-BE49-F238E27FC236}">
                <a16:creationId xmlns:a16="http://schemas.microsoft.com/office/drawing/2014/main" id="{09F78035-C3FA-E0AC-3C97-4625A1AEA41C}"/>
              </a:ext>
            </a:extLst>
          </p:cNvPr>
          <p:cNvSpPr>
            <a:spLocks noGrp="1"/>
          </p:cNvSpPr>
          <p:nvPr>
            <p:ph type="title" idx="4294967295"/>
          </p:nvPr>
        </p:nvSpPr>
        <p:spPr>
          <a:xfrm>
            <a:off x="628650" y="-1325563"/>
            <a:ext cx="7886700" cy="1325563"/>
          </a:xfrm>
          <a:prstGeom prst="rect">
            <a:avLst/>
          </a:prstGeom>
        </p:spPr>
        <p:txBody>
          <a:bodyPr anchor="b"/>
          <a:lstStyle/>
          <a:p>
            <a:r>
              <a:rPr lang="en-US" dirty="0"/>
              <a:t>Urban garden with building background</a:t>
            </a:r>
          </a:p>
        </p:txBody>
      </p:sp>
    </p:spTree>
    <p:extLst>
      <p:ext uri="{BB962C8B-B14F-4D97-AF65-F5344CB8AC3E}">
        <p14:creationId xmlns:p14="http://schemas.microsoft.com/office/powerpoint/2010/main" val="1061619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4DA6D-31C3-3473-2F07-FE8CA1970E64}"/>
              </a:ext>
            </a:extLst>
          </p:cNvPr>
          <p:cNvSpPr>
            <a:spLocks noGrp="1"/>
          </p:cNvSpPr>
          <p:nvPr>
            <p:ph type="body" sz="quarter" idx="11"/>
          </p:nvPr>
        </p:nvSpPr>
        <p:spPr/>
        <p:txBody>
          <a:bodyPr/>
          <a:lstStyle/>
          <a:p>
            <a:endParaRPr lang="en-US"/>
          </a:p>
        </p:txBody>
      </p:sp>
      <p:pic>
        <p:nvPicPr>
          <p:cNvPr id="5" name="Content Placeholder 4" descr="A group of people standing in a garden">
            <a:extLst>
              <a:ext uri="{FF2B5EF4-FFF2-40B4-BE49-F238E27FC236}">
                <a16:creationId xmlns:a16="http://schemas.microsoft.com/office/drawing/2014/main" id="{D0705573-896F-3E94-FB52-E0FCACC150CC}"/>
              </a:ext>
            </a:extLst>
          </p:cNvPr>
          <p:cNvPicPr>
            <a:picLocks noGrp="1" noChangeAspect="1"/>
          </p:cNvPicPr>
          <p:nvPr>
            <p:ph sz="quarter" idx="10"/>
          </p:nvPr>
        </p:nvPicPr>
        <p:blipFill>
          <a:blip r:embed="rId3"/>
          <a:stretch>
            <a:fillRect/>
          </a:stretch>
        </p:blipFill>
        <p:spPr>
          <a:xfrm>
            <a:off x="0" y="-79151"/>
            <a:ext cx="9135464" cy="6079901"/>
          </a:xfrm>
        </p:spPr>
      </p:pic>
      <p:sp>
        <p:nvSpPr>
          <p:cNvPr id="3" name="Title 2">
            <a:extLst>
              <a:ext uri="{FF2B5EF4-FFF2-40B4-BE49-F238E27FC236}">
                <a16:creationId xmlns:a16="http://schemas.microsoft.com/office/drawing/2014/main" id="{75E647F0-703C-4F4E-C319-CF1277296020}"/>
              </a:ext>
            </a:extLst>
          </p:cNvPr>
          <p:cNvSpPr>
            <a:spLocks noGrp="1"/>
          </p:cNvSpPr>
          <p:nvPr>
            <p:ph type="title" idx="4294967295"/>
          </p:nvPr>
        </p:nvSpPr>
        <p:spPr>
          <a:xfrm>
            <a:off x="628650" y="-1325563"/>
            <a:ext cx="7886700" cy="1325563"/>
          </a:xfrm>
          <a:prstGeom prst="rect">
            <a:avLst/>
          </a:prstGeom>
        </p:spPr>
        <p:txBody>
          <a:bodyPr anchor="b"/>
          <a:lstStyle/>
          <a:p>
            <a:r>
              <a:rPr lang="en-US" dirty="0"/>
              <a:t>Urban garden photo</a:t>
            </a:r>
          </a:p>
        </p:txBody>
      </p:sp>
    </p:spTree>
    <p:extLst>
      <p:ext uri="{BB962C8B-B14F-4D97-AF65-F5344CB8AC3E}">
        <p14:creationId xmlns:p14="http://schemas.microsoft.com/office/powerpoint/2010/main" val="24530504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4619BC-763D-C690-A206-8CFC781AA5DE}"/>
              </a:ext>
            </a:extLst>
          </p:cNvPr>
          <p:cNvSpPr>
            <a:spLocks noGrp="1"/>
          </p:cNvSpPr>
          <p:nvPr>
            <p:ph type="body" sz="quarter" idx="11"/>
          </p:nvPr>
        </p:nvSpPr>
        <p:spPr/>
        <p:txBody>
          <a:bodyPr/>
          <a:lstStyle/>
          <a:p>
            <a:endParaRPr lang="en-US"/>
          </a:p>
        </p:txBody>
      </p:sp>
      <p:pic>
        <p:nvPicPr>
          <p:cNvPr id="5" name="Content Placeholder 4" descr="A close-up of tomato plants growing in a high tunnel with heavy straw mulch around their base&#10;&#10;">
            <a:extLst>
              <a:ext uri="{FF2B5EF4-FFF2-40B4-BE49-F238E27FC236}">
                <a16:creationId xmlns:a16="http://schemas.microsoft.com/office/drawing/2014/main" id="{002BC042-D1EB-FB41-634C-3C6C75825440}"/>
              </a:ext>
            </a:extLst>
          </p:cNvPr>
          <p:cNvPicPr>
            <a:picLocks noGrp="1" noChangeAspect="1"/>
          </p:cNvPicPr>
          <p:nvPr>
            <p:ph sz="quarter" idx="10"/>
          </p:nvPr>
        </p:nvPicPr>
        <p:blipFill>
          <a:blip r:embed="rId3"/>
          <a:stretch>
            <a:fillRect/>
          </a:stretch>
        </p:blipFill>
        <p:spPr>
          <a:xfrm>
            <a:off x="-266307" y="-272788"/>
            <a:ext cx="9410307" cy="6273538"/>
          </a:xfrm>
        </p:spPr>
      </p:pic>
      <p:sp>
        <p:nvSpPr>
          <p:cNvPr id="3" name="Title 2">
            <a:extLst>
              <a:ext uri="{FF2B5EF4-FFF2-40B4-BE49-F238E27FC236}">
                <a16:creationId xmlns:a16="http://schemas.microsoft.com/office/drawing/2014/main" id="{49B5A145-C417-A17B-3825-890F1538D85A}"/>
              </a:ext>
            </a:extLst>
          </p:cNvPr>
          <p:cNvSpPr>
            <a:spLocks noGrp="1"/>
          </p:cNvSpPr>
          <p:nvPr>
            <p:ph type="title" idx="4294967295"/>
          </p:nvPr>
        </p:nvSpPr>
        <p:spPr>
          <a:xfrm>
            <a:off x="588141" y="-1708386"/>
            <a:ext cx="7886700" cy="1325563"/>
          </a:xfrm>
          <a:prstGeom prst="rect">
            <a:avLst/>
          </a:prstGeom>
        </p:spPr>
        <p:txBody>
          <a:bodyPr anchor="b"/>
          <a:lstStyle/>
          <a:p>
            <a:r>
              <a:rPr lang="en-US" dirty="0"/>
              <a:t>Mulched tomatoes photo</a:t>
            </a:r>
          </a:p>
        </p:txBody>
      </p:sp>
    </p:spTree>
    <p:extLst>
      <p:ext uri="{BB962C8B-B14F-4D97-AF65-F5344CB8AC3E}">
        <p14:creationId xmlns:p14="http://schemas.microsoft.com/office/powerpoint/2010/main" val="980905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CE67D05-1D6F-B577-EF93-0A9857E826C4}"/>
              </a:ext>
            </a:extLst>
          </p:cNvPr>
          <p:cNvSpPr>
            <a:spLocks noGrp="1"/>
          </p:cNvSpPr>
          <p:nvPr>
            <p:ph type="body" sz="quarter" idx="11"/>
          </p:nvPr>
        </p:nvSpPr>
        <p:spPr/>
        <p:txBody>
          <a:bodyPr/>
          <a:lstStyle/>
          <a:p>
            <a:endParaRPr lang="en-US"/>
          </a:p>
        </p:txBody>
      </p:sp>
      <p:pic>
        <p:nvPicPr>
          <p:cNvPr id="8" name="Content Placeholder 7" descr="Several people standing in a community garden with vegetables growing in garden beds. &#10;&#10;">
            <a:extLst>
              <a:ext uri="{FF2B5EF4-FFF2-40B4-BE49-F238E27FC236}">
                <a16:creationId xmlns:a16="http://schemas.microsoft.com/office/drawing/2014/main" id="{908CC8BF-A7D9-F9C4-5165-679611FF561A}"/>
              </a:ext>
            </a:extLst>
          </p:cNvPr>
          <p:cNvPicPr>
            <a:picLocks noGrp="1" noChangeAspect="1"/>
          </p:cNvPicPr>
          <p:nvPr>
            <p:ph sz="quarter" idx="10"/>
          </p:nvPr>
        </p:nvPicPr>
        <p:blipFill>
          <a:blip r:embed="rId3"/>
          <a:stretch>
            <a:fillRect/>
          </a:stretch>
        </p:blipFill>
        <p:spPr>
          <a:xfrm>
            <a:off x="1" y="432463"/>
            <a:ext cx="4176215" cy="5568287"/>
          </a:xfrm>
        </p:spPr>
      </p:pic>
      <p:pic>
        <p:nvPicPr>
          <p:cNvPr id="10" name="Picture 9" descr="Groups of people standing in groups in a community garden. ">
            <a:extLst>
              <a:ext uri="{FF2B5EF4-FFF2-40B4-BE49-F238E27FC236}">
                <a16:creationId xmlns:a16="http://schemas.microsoft.com/office/drawing/2014/main" id="{74259540-A58B-AA1D-5F8D-E2901D68961D}"/>
              </a:ext>
            </a:extLst>
          </p:cNvPr>
          <p:cNvPicPr>
            <a:picLocks noChangeAspect="1"/>
          </p:cNvPicPr>
          <p:nvPr/>
        </p:nvPicPr>
        <p:blipFill>
          <a:blip r:embed="rId4"/>
          <a:srcRect l="14795" t="15721" r="23084" b="33333"/>
          <a:stretch/>
        </p:blipFill>
        <p:spPr>
          <a:xfrm>
            <a:off x="4176215" y="586002"/>
            <a:ext cx="8803398" cy="5414748"/>
          </a:xfrm>
          <a:prstGeom prst="rect">
            <a:avLst/>
          </a:prstGeom>
        </p:spPr>
      </p:pic>
      <p:sp>
        <p:nvSpPr>
          <p:cNvPr id="2" name="Title 1">
            <a:extLst>
              <a:ext uri="{FF2B5EF4-FFF2-40B4-BE49-F238E27FC236}">
                <a16:creationId xmlns:a16="http://schemas.microsoft.com/office/drawing/2014/main" id="{926A089A-756D-85BC-2068-16150F73F11F}"/>
              </a:ext>
            </a:extLst>
          </p:cNvPr>
          <p:cNvSpPr>
            <a:spLocks noGrp="1"/>
          </p:cNvSpPr>
          <p:nvPr>
            <p:ph type="title" idx="4294967295"/>
          </p:nvPr>
        </p:nvSpPr>
        <p:spPr>
          <a:xfrm>
            <a:off x="628650" y="-1325563"/>
            <a:ext cx="7886700" cy="1325563"/>
          </a:xfrm>
          <a:prstGeom prst="rect">
            <a:avLst/>
          </a:prstGeom>
        </p:spPr>
        <p:txBody>
          <a:bodyPr anchor="b"/>
          <a:lstStyle/>
          <a:p>
            <a:r>
              <a:rPr lang="en-US" dirty="0"/>
              <a:t>Community garden photo</a:t>
            </a:r>
          </a:p>
        </p:txBody>
      </p:sp>
    </p:spTree>
    <p:extLst>
      <p:ext uri="{BB962C8B-B14F-4D97-AF65-F5344CB8AC3E}">
        <p14:creationId xmlns:p14="http://schemas.microsoft.com/office/powerpoint/2010/main" val="2236959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094AE15-09F1-B848-B004-10ABDAA067AF}"/>
              </a:ext>
            </a:extLst>
          </p:cNvPr>
          <p:cNvSpPr>
            <a:spLocks noGrp="1"/>
          </p:cNvSpPr>
          <p:nvPr>
            <p:ph type="body" sz="quarter" idx="11"/>
          </p:nvPr>
        </p:nvSpPr>
        <p:spPr/>
        <p:txBody>
          <a:bodyPr/>
          <a:lstStyle/>
          <a:p>
            <a:endParaRPr lang="en-US"/>
          </a:p>
        </p:txBody>
      </p:sp>
      <p:pic>
        <p:nvPicPr>
          <p:cNvPr id="8" name="Content Placeholder 7" descr="Soybean plants growing in rows in a field with straw mulch residues around them. ">
            <a:extLst>
              <a:ext uri="{FF2B5EF4-FFF2-40B4-BE49-F238E27FC236}">
                <a16:creationId xmlns:a16="http://schemas.microsoft.com/office/drawing/2014/main" id="{125F1F6A-D74A-ABBE-027D-1AB7C8E6573A}"/>
              </a:ext>
            </a:extLst>
          </p:cNvPr>
          <p:cNvPicPr>
            <a:picLocks noGrp="1" noChangeAspect="1"/>
          </p:cNvPicPr>
          <p:nvPr>
            <p:ph sz="quarter" idx="10"/>
          </p:nvPr>
        </p:nvPicPr>
        <p:blipFill>
          <a:blip r:embed="rId3"/>
          <a:stretch>
            <a:fillRect/>
          </a:stretch>
        </p:blipFill>
        <p:spPr>
          <a:xfrm>
            <a:off x="-1" y="-1035770"/>
            <a:ext cx="9382027" cy="7036520"/>
          </a:xfrm>
        </p:spPr>
      </p:pic>
      <p:sp>
        <p:nvSpPr>
          <p:cNvPr id="2" name="Title 1">
            <a:extLst>
              <a:ext uri="{FF2B5EF4-FFF2-40B4-BE49-F238E27FC236}">
                <a16:creationId xmlns:a16="http://schemas.microsoft.com/office/drawing/2014/main" id="{F07D2716-C891-D0BC-BB2C-9CAD6A8AFD71}"/>
              </a:ext>
            </a:extLst>
          </p:cNvPr>
          <p:cNvSpPr>
            <a:spLocks noGrp="1"/>
          </p:cNvSpPr>
          <p:nvPr>
            <p:ph type="title" idx="4294967295"/>
          </p:nvPr>
        </p:nvSpPr>
        <p:spPr>
          <a:xfrm>
            <a:off x="588141" y="-1599883"/>
            <a:ext cx="7886700" cy="289793"/>
          </a:xfrm>
          <a:prstGeom prst="rect">
            <a:avLst/>
          </a:prstGeom>
        </p:spPr>
        <p:txBody>
          <a:bodyPr anchor="b"/>
          <a:lstStyle/>
          <a:p>
            <a:r>
              <a:rPr lang="en-US" dirty="0"/>
              <a:t>Mulched soybeans photo</a:t>
            </a:r>
          </a:p>
        </p:txBody>
      </p:sp>
    </p:spTree>
    <p:extLst>
      <p:ext uri="{BB962C8B-B14F-4D97-AF65-F5344CB8AC3E}">
        <p14:creationId xmlns:p14="http://schemas.microsoft.com/office/powerpoint/2010/main" val="287554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13A1A0-F421-3ACF-B76A-BDECF8DEB6CE}"/>
              </a:ext>
            </a:extLst>
          </p:cNvPr>
          <p:cNvSpPr>
            <a:spLocks noGrp="1"/>
          </p:cNvSpPr>
          <p:nvPr>
            <p:ph type="body" sz="quarter" idx="11"/>
          </p:nvPr>
        </p:nvSpPr>
        <p:spPr/>
        <p:txBody>
          <a:bodyPr/>
          <a:lstStyle/>
          <a:p>
            <a:endParaRPr lang="en-US"/>
          </a:p>
        </p:txBody>
      </p:sp>
      <p:pic>
        <p:nvPicPr>
          <p:cNvPr id="9" name="Content Placeholder 8" descr="A building with a garden">
            <a:extLst>
              <a:ext uri="{FF2B5EF4-FFF2-40B4-BE49-F238E27FC236}">
                <a16:creationId xmlns:a16="http://schemas.microsoft.com/office/drawing/2014/main" id="{CC923327-DEC5-FCCA-5188-CEC8A8295865}"/>
              </a:ext>
            </a:extLst>
          </p:cNvPr>
          <p:cNvPicPr>
            <a:picLocks noGrp="1" noChangeAspect="1"/>
          </p:cNvPicPr>
          <p:nvPr>
            <p:ph sz="quarter" idx="10"/>
          </p:nvPr>
        </p:nvPicPr>
        <p:blipFill>
          <a:blip r:embed="rId3"/>
          <a:stretch>
            <a:fillRect/>
          </a:stretch>
        </p:blipFill>
        <p:spPr>
          <a:xfrm>
            <a:off x="0" y="-99065"/>
            <a:ext cx="9144000" cy="6099815"/>
          </a:xfrm>
        </p:spPr>
      </p:pic>
      <p:sp>
        <p:nvSpPr>
          <p:cNvPr id="3" name="Title 2">
            <a:extLst>
              <a:ext uri="{FF2B5EF4-FFF2-40B4-BE49-F238E27FC236}">
                <a16:creationId xmlns:a16="http://schemas.microsoft.com/office/drawing/2014/main" id="{824DB9FD-F150-2619-970C-A19F4A5A3FC1}"/>
              </a:ext>
            </a:extLst>
          </p:cNvPr>
          <p:cNvSpPr>
            <a:spLocks noGrp="1"/>
          </p:cNvSpPr>
          <p:nvPr>
            <p:ph type="title" idx="4294967295"/>
          </p:nvPr>
        </p:nvSpPr>
        <p:spPr>
          <a:xfrm>
            <a:off x="628650" y="-1325563"/>
            <a:ext cx="7886700" cy="949643"/>
          </a:xfrm>
          <a:prstGeom prst="rect">
            <a:avLst/>
          </a:prstGeom>
        </p:spPr>
        <p:txBody>
          <a:bodyPr anchor="b"/>
          <a:lstStyle/>
          <a:p>
            <a:r>
              <a:rPr lang="en-US" dirty="0"/>
              <a:t>Building with </a:t>
            </a:r>
            <a:r>
              <a:rPr lang="en-US"/>
              <a:t>a garden  photo</a:t>
            </a:r>
            <a:endParaRPr lang="en-US" dirty="0"/>
          </a:p>
        </p:txBody>
      </p:sp>
    </p:spTree>
    <p:extLst>
      <p:ext uri="{BB962C8B-B14F-4D97-AF65-F5344CB8AC3E}">
        <p14:creationId xmlns:p14="http://schemas.microsoft.com/office/powerpoint/2010/main" val="2239708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DB9D4-9E65-42C9-B86F-FA370ED9C4DF}"/>
              </a:ext>
            </a:extLst>
          </p:cNvPr>
          <p:cNvSpPr>
            <a:spLocks noGrp="1"/>
          </p:cNvSpPr>
          <p:nvPr>
            <p:ph type="title"/>
          </p:nvPr>
        </p:nvSpPr>
        <p:spPr>
          <a:xfrm>
            <a:off x="245659" y="1469810"/>
            <a:ext cx="4483291" cy="4085682"/>
          </a:xfrm>
        </p:spPr>
        <p:txBody>
          <a:bodyPr lIns="91440" tIns="45720" rIns="91440" bIns="45720" anchor="t">
            <a:normAutofit/>
          </a:bodyPr>
          <a:lstStyle/>
          <a:p>
            <a:r>
              <a:rPr lang="en-US" sz="3600" b="1" dirty="0">
                <a:solidFill>
                  <a:schemeClr val="accent4"/>
                </a:solidFill>
                <a:latin typeface="Montserrat"/>
                <a:cs typeface="Arial"/>
              </a:rPr>
              <a:t>Pair and Share:</a:t>
            </a:r>
            <a:br>
              <a:rPr lang="en-US" sz="2100" b="1" dirty="0">
                <a:latin typeface="Montserrat" pitchFamily="2" charset="0"/>
                <a:cs typeface="Arial" panose="020B0604020202020204" pitchFamily="34" charset="0"/>
              </a:rPr>
            </a:br>
            <a:br>
              <a:rPr lang="en-US" sz="2100" b="1" dirty="0">
                <a:latin typeface="Montserrat" pitchFamily="2" charset="0"/>
                <a:cs typeface="Arial" panose="020B0604020202020204" pitchFamily="34" charset="0"/>
              </a:rPr>
            </a:br>
            <a:r>
              <a:rPr lang="en-US" sz="2300" b="1" i="1">
                <a:solidFill>
                  <a:schemeClr val="accent4"/>
                </a:solidFill>
                <a:latin typeface="Montserrat"/>
                <a:cs typeface="Arial"/>
              </a:rPr>
              <a:t>How can your local </a:t>
            </a:r>
            <a:r>
              <a:rPr lang="en-US" sz="2300" b="1" i="1" dirty="0">
                <a:solidFill>
                  <a:schemeClr val="accent4"/>
                </a:solidFill>
                <a:latin typeface="Montserrat"/>
                <a:cs typeface="Arial"/>
              </a:rPr>
              <a:t>climate can affect how you plan? </a:t>
            </a:r>
            <a:br>
              <a:rPr lang="en-US" sz="2300" b="1" i="1" dirty="0">
                <a:latin typeface="Montserrat" pitchFamily="2" charset="0"/>
                <a:cs typeface="Arial" panose="020B0604020202020204" pitchFamily="34" charset="0"/>
              </a:rPr>
            </a:br>
            <a:br>
              <a:rPr lang="en-US" sz="2300" b="1" i="1" dirty="0">
                <a:latin typeface="Montserrat" pitchFamily="2" charset="0"/>
                <a:cs typeface="Arial" panose="020B0604020202020204" pitchFamily="34" charset="0"/>
              </a:rPr>
            </a:br>
            <a:r>
              <a:rPr lang="en-US" sz="2300" b="1" dirty="0">
                <a:solidFill>
                  <a:schemeClr val="accent4"/>
                </a:solidFill>
                <a:latin typeface="Montserrat"/>
                <a:cs typeface="Arial"/>
              </a:rPr>
              <a:t>Download the </a:t>
            </a:r>
            <a:br>
              <a:rPr lang="en-US" sz="2300" b="1" dirty="0">
                <a:latin typeface="Montserrat" pitchFamily="2" charset="0"/>
                <a:cs typeface="Arial" panose="020B0604020202020204" pitchFamily="34" charset="0"/>
              </a:rPr>
            </a:br>
            <a:r>
              <a:rPr lang="en-US" sz="2300" b="1" dirty="0">
                <a:solidFill>
                  <a:schemeClr val="accent4"/>
                </a:solidFill>
                <a:latin typeface="Montserrat"/>
                <a:cs typeface="Arial"/>
              </a:rPr>
              <a:t>Climate Quick</a:t>
            </a:r>
            <a:br>
              <a:rPr lang="en-US" sz="2300" b="1" dirty="0">
                <a:latin typeface="Montserrat" pitchFamily="2" charset="0"/>
                <a:cs typeface="Arial" panose="020B0604020202020204" pitchFamily="34" charset="0"/>
              </a:rPr>
            </a:br>
            <a:r>
              <a:rPr lang="en-US" sz="2300" b="1" dirty="0">
                <a:solidFill>
                  <a:schemeClr val="accent4"/>
                </a:solidFill>
                <a:latin typeface="Montserrat"/>
                <a:cs typeface="Arial"/>
              </a:rPr>
              <a:t>Reference </a:t>
            </a:r>
            <a:br>
              <a:rPr lang="en-US" sz="2300" b="1" dirty="0">
                <a:latin typeface="Montserrat" pitchFamily="2" charset="0"/>
                <a:cs typeface="Arial" panose="020B0604020202020204" pitchFamily="34" charset="0"/>
              </a:rPr>
            </a:br>
            <a:r>
              <a:rPr lang="en-US" sz="2300" b="1" dirty="0">
                <a:solidFill>
                  <a:schemeClr val="accent4"/>
                </a:solidFill>
                <a:latin typeface="Montserrat"/>
                <a:cs typeface="Arial"/>
              </a:rPr>
              <a:t>Guide for Your </a:t>
            </a:r>
            <a:br>
              <a:rPr lang="en-US" sz="2300" b="1" dirty="0">
                <a:latin typeface="Montserrat" pitchFamily="2" charset="0"/>
                <a:cs typeface="Arial" panose="020B0604020202020204" pitchFamily="34" charset="0"/>
              </a:rPr>
            </a:br>
            <a:r>
              <a:rPr lang="en-US" sz="2300" b="1" dirty="0">
                <a:solidFill>
                  <a:schemeClr val="accent4"/>
                </a:solidFill>
                <a:latin typeface="Montserrat"/>
                <a:cs typeface="Arial"/>
              </a:rPr>
              <a:t>State:</a:t>
            </a:r>
          </a:p>
        </p:txBody>
      </p:sp>
      <p:pic>
        <p:nvPicPr>
          <p:cNvPr id="5" name="Picture 4" descr="Sunflowers in front of a bridge">
            <a:extLst>
              <a:ext uri="{FF2B5EF4-FFF2-40B4-BE49-F238E27FC236}">
                <a16:creationId xmlns:a16="http://schemas.microsoft.com/office/drawing/2014/main" id="{58D1DDD2-88E4-4259-830A-4893359730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6720" y="1919039"/>
            <a:ext cx="3991622" cy="3019922"/>
          </a:xfrm>
          <a:prstGeom prst="rect">
            <a:avLst/>
          </a:prstGeom>
        </p:spPr>
      </p:pic>
      <p:pic>
        <p:nvPicPr>
          <p:cNvPr id="4" name="Picture 3" descr="Qr code">
            <a:extLst>
              <a:ext uri="{FF2B5EF4-FFF2-40B4-BE49-F238E27FC236}">
                <a16:creationId xmlns:a16="http://schemas.microsoft.com/office/drawing/2014/main" id="{0A536E54-2492-F49C-AA02-1F0FB41480D9}"/>
              </a:ext>
            </a:extLst>
          </p:cNvPr>
          <p:cNvPicPr>
            <a:picLocks noChangeAspect="1"/>
          </p:cNvPicPr>
          <p:nvPr/>
        </p:nvPicPr>
        <p:blipFill>
          <a:blip r:embed="rId4"/>
          <a:stretch>
            <a:fillRect/>
          </a:stretch>
        </p:blipFill>
        <p:spPr>
          <a:xfrm>
            <a:off x="2582519" y="3429000"/>
            <a:ext cx="2239086" cy="2239086"/>
          </a:xfrm>
          <a:prstGeom prst="rect">
            <a:avLst/>
          </a:prstGeom>
        </p:spPr>
      </p:pic>
    </p:spTree>
    <p:extLst>
      <p:ext uri="{BB962C8B-B14F-4D97-AF65-F5344CB8AC3E}">
        <p14:creationId xmlns:p14="http://schemas.microsoft.com/office/powerpoint/2010/main" val="1662356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905F0-C694-16CB-FE9B-6245899953EA}"/>
              </a:ext>
            </a:extLst>
          </p:cNvPr>
          <p:cNvSpPr>
            <a:spLocks noGrp="1"/>
          </p:cNvSpPr>
          <p:nvPr>
            <p:ph type="title" idx="4294967295"/>
          </p:nvPr>
        </p:nvSpPr>
        <p:spPr>
          <a:xfrm>
            <a:off x="147582" y="832704"/>
            <a:ext cx="8767818" cy="5310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Questions and Review</a:t>
            </a:r>
          </a:p>
        </p:txBody>
      </p:sp>
      <p:sp>
        <p:nvSpPr>
          <p:cNvPr id="3" name="Content Placeholder 2">
            <a:extLst>
              <a:ext uri="{FF2B5EF4-FFF2-40B4-BE49-F238E27FC236}">
                <a16:creationId xmlns:a16="http://schemas.microsoft.com/office/drawing/2014/main" id="{DF27D8D7-4A81-32B3-AC8C-6337D209F9EA}"/>
              </a:ext>
            </a:extLst>
          </p:cNvPr>
          <p:cNvSpPr>
            <a:spLocks noGrp="1"/>
          </p:cNvSpPr>
          <p:nvPr>
            <p:ph sz="quarter" idx="10"/>
          </p:nvPr>
        </p:nvSpPr>
        <p:spPr>
          <a:xfrm>
            <a:off x="379076" y="1485900"/>
            <a:ext cx="4775537" cy="3971925"/>
          </a:xfrm>
        </p:spPr>
        <p:txBody>
          <a:bodyPr lIns="68580" tIns="34290" rIns="68580" bIns="34290" anchor="t">
            <a:noAutofit/>
          </a:bodyPr>
          <a:lstStyle/>
          <a:p>
            <a:r>
              <a:rPr lang="en-US" sz="2400" dirty="0">
                <a:latin typeface="Montserrat"/>
                <a:ea typeface="Open Sans"/>
                <a:cs typeface="Open Sans"/>
              </a:rPr>
              <a:t>Soil cover (not black plastic) is particularly important on urban farms as it reduces soil temperature and can help reduce airborne soil.</a:t>
            </a:r>
          </a:p>
          <a:p>
            <a:r>
              <a:rPr lang="en-US" sz="2400" dirty="0">
                <a:latin typeface="Montserrat"/>
                <a:ea typeface="Open Sans"/>
                <a:cs typeface="Open Sans"/>
              </a:rPr>
              <a:t>High soil temperatures can increase evapotranspiration and increase water needs for plants.  It can also harm soil organisms and slow or stop plant growth.</a:t>
            </a:r>
          </a:p>
          <a:p>
            <a:r>
              <a:rPr lang="en-US" sz="2400" dirty="0">
                <a:latin typeface="Montserrat"/>
                <a:ea typeface="Open Sans"/>
                <a:cs typeface="Open Sans"/>
              </a:rPr>
              <a:t>Questions?</a:t>
            </a:r>
          </a:p>
        </p:txBody>
      </p:sp>
      <p:pic>
        <p:nvPicPr>
          <p:cNvPr id="6" name="Picture Placeholder 5" descr="A green and white logo that says &quot;I dig healthy soil&quot;&#10;">
            <a:extLst>
              <a:ext uri="{FF2B5EF4-FFF2-40B4-BE49-F238E27FC236}">
                <a16:creationId xmlns:a16="http://schemas.microsoft.com/office/drawing/2014/main" id="{A6D4EF87-C6CE-6E38-14B7-3A792A9BA0FE}"/>
              </a:ext>
            </a:extLst>
          </p:cNvPr>
          <p:cNvPicPr>
            <a:picLocks noGrp="1" noChangeAspect="1"/>
          </p:cNvPicPr>
          <p:nvPr>
            <p:ph type="pic" sz="quarter" idx="4294967295"/>
          </p:nvPr>
        </p:nvPicPr>
        <p:blipFill rotWithShape="1">
          <a:blip r:embed="rId2"/>
          <a:srcRect l="-421" r="-21593"/>
          <a:stretch/>
        </p:blipFill>
        <p:spPr>
          <a:xfrm>
            <a:off x="5154613" y="1976438"/>
            <a:ext cx="3989387" cy="3228975"/>
          </a:xfrm>
          <a:prstGeom prst="rect">
            <a:avLst/>
          </a:prstGeom>
        </p:spPr>
      </p:pic>
    </p:spTree>
    <p:extLst>
      <p:ext uri="{BB962C8B-B14F-4D97-AF65-F5344CB8AC3E}">
        <p14:creationId xmlns:p14="http://schemas.microsoft.com/office/powerpoint/2010/main" val="418119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ush green forest&#10;&#10;Description generated with very high confidence">
            <a:extLst>
              <a:ext uri="{FF2B5EF4-FFF2-40B4-BE49-F238E27FC236}">
                <a16:creationId xmlns:a16="http://schemas.microsoft.com/office/drawing/2014/main" id="{C1E436D3-FB10-4961-93D9-55C5C84708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0409" y="1510233"/>
            <a:ext cx="6789420" cy="3799158"/>
          </a:xfrm>
          <a:prstGeom prst="rect">
            <a:avLst/>
          </a:prstGeom>
          <a:ln w="19050">
            <a:solidFill>
              <a:schemeClr val="tx1"/>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213C0AB7-1436-4CAA-87AA-EE521644CC88}"/>
              </a:ext>
            </a:extLst>
          </p:cNvPr>
          <p:cNvSpPr txBox="1"/>
          <p:nvPr/>
        </p:nvSpPr>
        <p:spPr>
          <a:xfrm>
            <a:off x="1111824" y="5186183"/>
            <a:ext cx="590226" cy="184666"/>
          </a:xfrm>
          <a:prstGeom prst="rect">
            <a:avLst/>
          </a:prstGeom>
          <a:noFill/>
        </p:spPr>
        <p:txBody>
          <a:bodyPr wrap="none" rtlCol="0">
            <a:spAutoFit/>
          </a:bodyPr>
          <a:lstStyle/>
          <a:p>
            <a:r>
              <a:rPr lang="en-US" sz="600" i="1">
                <a:solidFill>
                  <a:schemeClr val="bg1"/>
                </a:solidFill>
              </a:rPr>
              <a:t>Meeh, NRCS</a:t>
            </a:r>
            <a:endParaRPr lang="en-US" sz="600">
              <a:solidFill>
                <a:schemeClr val="bg1"/>
              </a:solidFill>
            </a:endParaRPr>
          </a:p>
        </p:txBody>
      </p:sp>
      <p:sp>
        <p:nvSpPr>
          <p:cNvPr id="2" name="Title 1">
            <a:extLst>
              <a:ext uri="{FF2B5EF4-FFF2-40B4-BE49-F238E27FC236}">
                <a16:creationId xmlns:a16="http://schemas.microsoft.com/office/drawing/2014/main" id="{4B6B0E75-C99B-4F10-B24E-B9DB733353E5}"/>
              </a:ext>
            </a:extLst>
          </p:cNvPr>
          <p:cNvSpPr txBox="1">
            <a:spLocks noGrp="1"/>
          </p:cNvSpPr>
          <p:nvPr>
            <p:ph type="title" idx="4294967295"/>
          </p:nvPr>
        </p:nvSpPr>
        <p:spPr>
          <a:xfrm>
            <a:off x="1390023" y="3485020"/>
            <a:ext cx="6363955" cy="1384995"/>
          </a:xfrm>
          <a:prstGeom prst="rect">
            <a:avLst/>
          </a:prstGeom>
          <a:solidFill>
            <a:schemeClr val="tx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alt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This information is provided as a public service and constitutes no endorsement by the United States Department of Agriculture or the Natural Resources Conservation Service of any service, supply, or equipment listed. </a:t>
            </a:r>
          </a:p>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alt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While an effort has been made to provide a complete and accurate listing of services, supplies, and equipment, omissions or other errors may occur and, therefore, other available sources of information should be consulted</a:t>
            </a:r>
          </a:p>
          <a:p>
            <a:pPr marL="0" marR="0" lvl="0" indent="0" algn="ctr" defTabSz="914400" rtl="0" eaLnBrk="1" fontAlgn="auto" latinLnBrk="0" hangingPunct="1">
              <a:lnSpc>
                <a:spcPct val="100000"/>
              </a:lnSpc>
              <a:spcBef>
                <a:spcPts val="0"/>
              </a:spcBef>
              <a:spcAft>
                <a:spcPts val="0"/>
              </a:spcAft>
              <a:buClr>
                <a:schemeClr val="hlink"/>
              </a:buClr>
              <a:buSzPct val="80000"/>
              <a:buFont typeface="Wingdings" panose="05000000000000000000" pitchFamily="2" charset="2"/>
              <a:buNone/>
              <a:tabLst/>
              <a:defRPr/>
            </a:pPr>
            <a:r>
              <a:rPr kumimoji="0" lang="en-US" sz="12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The USDA is an equal opportunity provider and employer.</a:t>
            </a:r>
          </a:p>
        </p:txBody>
      </p:sp>
    </p:spTree>
    <p:extLst>
      <p:ext uri="{BB962C8B-B14F-4D97-AF65-F5344CB8AC3E}">
        <p14:creationId xmlns:p14="http://schemas.microsoft.com/office/powerpoint/2010/main" val="2960045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2EEA36-EF7F-41E0-7447-14839A857E2F}"/>
              </a:ext>
            </a:extLst>
          </p:cNvPr>
          <p:cNvSpPr>
            <a:spLocks noGrp="1"/>
          </p:cNvSpPr>
          <p:nvPr>
            <p:ph type="title" idx="4294967295"/>
          </p:nvPr>
        </p:nvSpPr>
        <p:spPr>
          <a:xfrm>
            <a:off x="147582" y="1481778"/>
            <a:ext cx="4195783" cy="37447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1"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“If the sun can see the soil, then a weed can see the sun.”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000" b="1" i="1"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100" b="1" i="1"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Daniel Mays,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100" b="1" i="1"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owner of Frith Farm (Maine) and author of “The No-Till Organic Vegetable Farm”</a:t>
            </a:r>
          </a:p>
        </p:txBody>
      </p:sp>
      <p:pic>
        <p:nvPicPr>
          <p:cNvPr id="5" name="Content Placeholder 4" descr="A person in a straw hat kneeling in a field">
            <a:extLst>
              <a:ext uri="{FF2B5EF4-FFF2-40B4-BE49-F238E27FC236}">
                <a16:creationId xmlns:a16="http://schemas.microsoft.com/office/drawing/2014/main" id="{C11C1155-71D6-66E1-8C90-613DAB3EF8E8}"/>
              </a:ext>
            </a:extLst>
          </p:cNvPr>
          <p:cNvPicPr>
            <a:picLocks noGrp="1" noChangeAspect="1"/>
          </p:cNvPicPr>
          <p:nvPr>
            <p:ph sz="quarter" idx="10"/>
          </p:nvPr>
        </p:nvPicPr>
        <p:blipFill>
          <a:blip r:embed="rId3"/>
          <a:stretch>
            <a:fillRect/>
          </a:stretch>
        </p:blipFill>
        <p:spPr>
          <a:xfrm>
            <a:off x="4635632" y="1950791"/>
            <a:ext cx="4195783" cy="3146837"/>
          </a:xfrm>
        </p:spPr>
      </p:pic>
    </p:spTree>
    <p:extLst>
      <p:ext uri="{BB962C8B-B14F-4D97-AF65-F5344CB8AC3E}">
        <p14:creationId xmlns:p14="http://schemas.microsoft.com/office/powerpoint/2010/main" val="2776251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idx="4294967295"/>
          </p:nvPr>
        </p:nvSpPr>
        <p:spPr>
          <a:xfrm>
            <a:off x="216059" y="567378"/>
            <a:ext cx="8767818" cy="90687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Importance of Soil Cover – Crucial for Urban and Small Farms!</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216059" y="1833681"/>
            <a:ext cx="8630866" cy="4643319"/>
          </a:xfrm>
        </p:spPr>
        <p:txBody>
          <a:bodyPr lIns="91440" tIns="45720" rIns="91440" bIns="45720" anchor="t">
            <a:normAutofit/>
          </a:bodyPr>
          <a:lstStyle/>
          <a:p>
            <a:pPr marL="0" indent="0">
              <a:buNone/>
            </a:pPr>
            <a:r>
              <a:rPr lang="en-US" sz="2400" u="sng" dirty="0"/>
              <a:t>In addition to the soil health benefits, soil cover:</a:t>
            </a:r>
          </a:p>
          <a:p>
            <a:r>
              <a:rPr lang="en-US" sz="2400" dirty="0"/>
              <a:t>Reduces weed pressure.</a:t>
            </a:r>
          </a:p>
          <a:p>
            <a:r>
              <a:rPr lang="en-US" sz="2400" dirty="0"/>
              <a:t>Improves albedo (light reflection vs absorption) </a:t>
            </a:r>
            <a:r>
              <a:rPr lang="en-US" sz="2400" b="1" u="sng" dirty="0"/>
              <a:t>if</a:t>
            </a:r>
            <a:r>
              <a:rPr lang="en-US" sz="2400" dirty="0"/>
              <a:t> natural, light-colored mulches are used.</a:t>
            </a:r>
          </a:p>
          <a:p>
            <a:r>
              <a:rPr lang="en-US" sz="2400" dirty="0"/>
              <a:t>Reduces need for irrigation (which can be costly or contain elements that build up over time like salts).</a:t>
            </a:r>
          </a:p>
          <a:p>
            <a:r>
              <a:rPr lang="en-US" sz="2400" dirty="0">
                <a:latin typeface="Montserrat"/>
                <a:ea typeface="Open Sans"/>
                <a:cs typeface="Open Sans"/>
              </a:rPr>
              <a:t>When properly implemented, can be an effective strategy at reducing exposure to soil which may be </a:t>
            </a:r>
            <a:r>
              <a:rPr lang="en-US" sz="2400">
                <a:latin typeface="Montserrat"/>
                <a:ea typeface="Open Sans"/>
                <a:cs typeface="Open Sans"/>
              </a:rPr>
              <a:t>contaminated by lead.</a:t>
            </a:r>
          </a:p>
          <a:p>
            <a:endParaRPr lang="en-US" dirty="0"/>
          </a:p>
        </p:txBody>
      </p:sp>
    </p:spTree>
    <p:extLst>
      <p:ext uri="{BB962C8B-B14F-4D97-AF65-F5344CB8AC3E}">
        <p14:creationId xmlns:p14="http://schemas.microsoft.com/office/powerpoint/2010/main" val="148570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idx="4294967295"/>
          </p:nvPr>
        </p:nvSpPr>
        <p:spPr>
          <a:xfrm>
            <a:off x="188091" y="921390"/>
            <a:ext cx="8767818" cy="11207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a:ea typeface="Open Sans"/>
                <a:cs typeface="Open Sans"/>
              </a:rPr>
              <a:t>Common Practices Cropland:</a:t>
            </a:r>
            <a:endPar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a:ea typeface="Open Sans"/>
                <a:cs typeface="Open Sans"/>
              </a:rPr>
              <a:t>    340 Cover Crop              484 Mulching</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endParaRPr>
          </a:p>
        </p:txBody>
      </p:sp>
      <p:pic>
        <p:nvPicPr>
          <p:cNvPr id="7" name="Content Placeholder 6" descr="Plants growing in garden beds with heavy straw mulch, in a high tunnel hoophouse">
            <a:extLst>
              <a:ext uri="{FF2B5EF4-FFF2-40B4-BE49-F238E27FC236}">
                <a16:creationId xmlns:a16="http://schemas.microsoft.com/office/drawing/2014/main" id="{D666A549-776D-53BD-3955-37EF21AC1D4B}"/>
              </a:ext>
            </a:extLst>
          </p:cNvPr>
          <p:cNvPicPr>
            <a:picLocks noGrp="1" noChangeAspect="1"/>
          </p:cNvPicPr>
          <p:nvPr>
            <p:ph sz="quarter" idx="10"/>
          </p:nvPr>
        </p:nvPicPr>
        <p:blipFill>
          <a:blip r:embed="rId3"/>
          <a:stretch/>
        </p:blipFill>
        <p:spPr>
          <a:xfrm>
            <a:off x="4741333" y="2074222"/>
            <a:ext cx="4402667" cy="3302000"/>
          </a:xfrm>
        </p:spPr>
      </p:pic>
      <p:pic>
        <p:nvPicPr>
          <p:cNvPr id="3" name="Picture 2" descr="Squash plants growing in a field with clover plants growing around them. ">
            <a:extLst>
              <a:ext uri="{FF2B5EF4-FFF2-40B4-BE49-F238E27FC236}">
                <a16:creationId xmlns:a16="http://schemas.microsoft.com/office/drawing/2014/main" id="{51165DDF-BB2F-2953-A253-80CCC617319A}"/>
              </a:ext>
            </a:extLst>
          </p:cNvPr>
          <p:cNvPicPr>
            <a:picLocks noChangeAspect="1"/>
          </p:cNvPicPr>
          <p:nvPr/>
        </p:nvPicPr>
        <p:blipFill>
          <a:blip r:embed="rId4"/>
          <a:srcRect l="15467"/>
          <a:stretch/>
        </p:blipFill>
        <p:spPr>
          <a:xfrm>
            <a:off x="0" y="2074222"/>
            <a:ext cx="4572000" cy="3302000"/>
          </a:xfrm>
          <a:prstGeom prst="rect">
            <a:avLst/>
          </a:prstGeom>
        </p:spPr>
      </p:pic>
    </p:spTree>
    <p:extLst>
      <p:ext uri="{BB962C8B-B14F-4D97-AF65-F5344CB8AC3E}">
        <p14:creationId xmlns:p14="http://schemas.microsoft.com/office/powerpoint/2010/main" val="748162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CB198FF-4B36-29F2-56A2-4B378641ECF5}"/>
              </a:ext>
            </a:extLst>
          </p:cNvPr>
          <p:cNvSpPr>
            <a:spLocks noGrp="1"/>
          </p:cNvSpPr>
          <p:nvPr>
            <p:ph type="title" idx="4294967295"/>
          </p:nvPr>
        </p:nvSpPr>
        <p:spPr>
          <a:xfrm>
            <a:off x="1" y="579140"/>
            <a:ext cx="9144000" cy="7777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Common Practices Grazing/Rangeland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and Forests</a:t>
            </a:r>
          </a:p>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    528 Managed Grazing              Tree Planting Practices </a:t>
            </a:r>
            <a:r>
              <a:rPr kumimoji="0" lang="en-US" sz="14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(311, 391, 422, 612)</a:t>
            </a:r>
          </a:p>
        </p:txBody>
      </p:sp>
      <p:pic>
        <p:nvPicPr>
          <p:cNvPr id="3" name="Content Placeholder 2" descr="A cow eating grass">
            <a:extLst>
              <a:ext uri="{FF2B5EF4-FFF2-40B4-BE49-F238E27FC236}">
                <a16:creationId xmlns:a16="http://schemas.microsoft.com/office/drawing/2014/main" id="{8305240B-747B-26BF-7EDA-8AD618271DB4}"/>
              </a:ext>
            </a:extLst>
          </p:cNvPr>
          <p:cNvPicPr>
            <a:picLocks noGrp="1" noChangeAspect="1"/>
          </p:cNvPicPr>
          <p:nvPr>
            <p:ph sz="quarter" idx="10"/>
          </p:nvPr>
        </p:nvPicPr>
        <p:blipFill>
          <a:blip r:embed="rId3"/>
          <a:stretch>
            <a:fillRect/>
          </a:stretch>
        </p:blipFill>
        <p:spPr>
          <a:xfrm>
            <a:off x="241447" y="2303061"/>
            <a:ext cx="3754630" cy="3198019"/>
          </a:xfrm>
        </p:spPr>
      </p:pic>
      <p:pic>
        <p:nvPicPr>
          <p:cNvPr id="9" name="Picture 8" descr="A picture containing grass, outdoor, sky, tree">
            <a:extLst>
              <a:ext uri="{FF2B5EF4-FFF2-40B4-BE49-F238E27FC236}">
                <a16:creationId xmlns:a16="http://schemas.microsoft.com/office/drawing/2014/main" id="{E62C5035-3C13-369A-A363-7504353D7AF9}"/>
              </a:ext>
            </a:extLst>
          </p:cNvPr>
          <p:cNvPicPr>
            <a:picLocks noChangeAspect="1"/>
          </p:cNvPicPr>
          <p:nvPr/>
        </p:nvPicPr>
        <p:blipFill>
          <a:blip r:embed="rId4"/>
          <a:stretch>
            <a:fillRect/>
          </a:stretch>
        </p:blipFill>
        <p:spPr>
          <a:xfrm>
            <a:off x="5147925" y="2303061"/>
            <a:ext cx="2568147" cy="3198019"/>
          </a:xfrm>
          <a:prstGeom prst="rect">
            <a:avLst/>
          </a:prstGeom>
        </p:spPr>
      </p:pic>
    </p:spTree>
    <p:extLst>
      <p:ext uri="{BB962C8B-B14F-4D97-AF65-F5344CB8AC3E}">
        <p14:creationId xmlns:p14="http://schemas.microsoft.com/office/powerpoint/2010/main" val="3442300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ACB027-DB13-AD82-1282-968C117A8E97}"/>
              </a:ext>
            </a:extLst>
          </p:cNvPr>
          <p:cNvSpPr>
            <a:spLocks noGrp="1"/>
          </p:cNvSpPr>
          <p:nvPr>
            <p:ph type="title" idx="4294967295"/>
          </p:nvPr>
        </p:nvSpPr>
        <p:spPr>
          <a:xfrm>
            <a:off x="0" y="695871"/>
            <a:ext cx="9144000" cy="93131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Soil Cover Can Help Mitigate Increased Soil Temperatures and Changing Moisture Regimes</a:t>
            </a:r>
          </a:p>
        </p:txBody>
      </p:sp>
      <p:pic>
        <p:nvPicPr>
          <p:cNvPr id="8" name="Content Placeholder 7" descr="A winter cover crop growing in a farm field with snow on the soil surface around the plants. &#10;&#10;">
            <a:extLst>
              <a:ext uri="{FF2B5EF4-FFF2-40B4-BE49-F238E27FC236}">
                <a16:creationId xmlns:a16="http://schemas.microsoft.com/office/drawing/2014/main" id="{FBB709E8-B8F0-95A4-FA7E-C02841310A44}"/>
              </a:ext>
            </a:extLst>
          </p:cNvPr>
          <p:cNvPicPr>
            <a:picLocks noGrp="1" noChangeAspect="1"/>
          </p:cNvPicPr>
          <p:nvPr>
            <p:ph sz="quarter" idx="10"/>
          </p:nvPr>
        </p:nvPicPr>
        <p:blipFill>
          <a:blip r:embed="rId3"/>
          <a:stretch>
            <a:fillRect/>
          </a:stretch>
        </p:blipFill>
        <p:spPr>
          <a:xfrm>
            <a:off x="1191816" y="1995488"/>
            <a:ext cx="6760368" cy="4506912"/>
          </a:xfrm>
        </p:spPr>
      </p:pic>
    </p:spTree>
    <p:extLst>
      <p:ext uri="{BB962C8B-B14F-4D97-AF65-F5344CB8AC3E}">
        <p14:creationId xmlns:p14="http://schemas.microsoft.com/office/powerpoint/2010/main" val="1756511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8B54E-E44F-47B2-B617-334028A49980}"/>
              </a:ext>
            </a:extLst>
          </p:cNvPr>
          <p:cNvSpPr>
            <a:spLocks noGrp="1"/>
          </p:cNvSpPr>
          <p:nvPr>
            <p:ph type="title"/>
          </p:nvPr>
        </p:nvSpPr>
        <p:spPr>
          <a:xfrm>
            <a:off x="275805" y="526750"/>
            <a:ext cx="8592389" cy="515042"/>
          </a:xfrm>
        </p:spPr>
        <p:txBody>
          <a:bodyPr>
            <a:noAutofit/>
          </a:bodyPr>
          <a:lstStyle/>
          <a:p>
            <a:pPr algn="ctr"/>
            <a:r>
              <a:rPr lang="en-US" sz="3200" b="1" dirty="0">
                <a:solidFill>
                  <a:schemeClr val="accent4"/>
                </a:solidFill>
              </a:rPr>
              <a:t>US Change in Temperature (°F) </a:t>
            </a:r>
            <a:br>
              <a:rPr lang="en-US" sz="3200" b="1" dirty="0">
                <a:solidFill>
                  <a:schemeClr val="accent4"/>
                </a:solidFill>
              </a:rPr>
            </a:br>
            <a:r>
              <a:rPr lang="en-US" sz="3200" b="1" dirty="0">
                <a:solidFill>
                  <a:schemeClr val="accent4"/>
                </a:solidFill>
              </a:rPr>
              <a:t>Since 1970</a:t>
            </a:r>
          </a:p>
        </p:txBody>
      </p:sp>
      <p:pic>
        <p:nvPicPr>
          <p:cNvPr id="6" name="Picture 5" descr="Map of the U.S. colored red. &#10;&#10;">
            <a:extLst>
              <a:ext uri="{FF2B5EF4-FFF2-40B4-BE49-F238E27FC236}">
                <a16:creationId xmlns:a16="http://schemas.microsoft.com/office/drawing/2014/main" id="{BBDC3976-D660-E61A-F699-97493C432826}"/>
              </a:ext>
            </a:extLst>
          </p:cNvPr>
          <p:cNvPicPr>
            <a:picLocks noChangeAspect="1"/>
          </p:cNvPicPr>
          <p:nvPr/>
        </p:nvPicPr>
        <p:blipFill>
          <a:blip r:embed="rId3"/>
          <a:srcRect l="16799" t="24591" r="18065" b="14928"/>
          <a:stretch/>
        </p:blipFill>
        <p:spPr>
          <a:xfrm>
            <a:off x="110705" y="1614864"/>
            <a:ext cx="9033295" cy="4468937"/>
          </a:xfrm>
          <a:prstGeom prst="rect">
            <a:avLst/>
          </a:prstGeom>
        </p:spPr>
      </p:pic>
    </p:spTree>
    <p:extLst>
      <p:ext uri="{BB962C8B-B14F-4D97-AF65-F5344CB8AC3E}">
        <p14:creationId xmlns:p14="http://schemas.microsoft.com/office/powerpoint/2010/main" val="3938454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8707A78-4765-6B79-1CB9-8EADCA70999E}"/>
              </a:ext>
            </a:extLst>
          </p:cNvPr>
          <p:cNvSpPr>
            <a:spLocks noGrp="1"/>
          </p:cNvSpPr>
          <p:nvPr>
            <p:ph type="title" idx="4294967295"/>
          </p:nvPr>
        </p:nvSpPr>
        <p:spPr>
          <a:xfrm>
            <a:off x="0" y="344981"/>
            <a:ext cx="8915400" cy="13928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Change in Summer Equivalent Temperatures </a:t>
            </a:r>
            <a:r>
              <a:rPr kumimoji="0" lang="en-US" sz="24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(Heat Plus Humidity) </a:t>
            </a:r>
          </a:p>
          <a:p>
            <a:pPr marL="0" marR="0" lvl="0" indent="0" algn="ctr"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chemeClr val="accent4"/>
                </a:solidFill>
                <a:effectLst/>
                <a:uLnTx/>
                <a:uFillTx/>
                <a:latin typeface="Montserrat" panose="00000500000000000000" pitchFamily="50" charset="0"/>
                <a:ea typeface="Open Sans" panose="020B0606030504020204" pitchFamily="34" charset="0"/>
                <a:cs typeface="Open Sans" panose="020B0606030504020204" pitchFamily="34" charset="0"/>
              </a:rPr>
              <a:t>Since 1950 (F)</a:t>
            </a:r>
          </a:p>
        </p:txBody>
      </p:sp>
      <p:pic>
        <p:nvPicPr>
          <p:cNvPr id="8" name="Content Placeholder 7" descr="A map of the united states with a red to white color gradation. ">
            <a:extLst>
              <a:ext uri="{FF2B5EF4-FFF2-40B4-BE49-F238E27FC236}">
                <a16:creationId xmlns:a16="http://schemas.microsoft.com/office/drawing/2014/main" id="{B40A3204-9C7D-F674-9341-4BFE8C793A4F}"/>
              </a:ext>
            </a:extLst>
          </p:cNvPr>
          <p:cNvPicPr>
            <a:picLocks noGrp="1" noChangeAspect="1"/>
          </p:cNvPicPr>
          <p:nvPr>
            <p:ph sz="quarter" idx="10"/>
          </p:nvPr>
        </p:nvPicPr>
        <p:blipFill rotWithShape="1">
          <a:blip r:embed="rId3"/>
          <a:srcRect l="10270" t="20839" r="16483" b="8745"/>
          <a:stretch/>
        </p:blipFill>
        <p:spPr>
          <a:xfrm>
            <a:off x="89782" y="1879601"/>
            <a:ext cx="8964436" cy="4633418"/>
          </a:xfrm>
        </p:spPr>
      </p:pic>
    </p:spTree>
    <p:extLst>
      <p:ext uri="{BB962C8B-B14F-4D97-AF65-F5344CB8AC3E}">
        <p14:creationId xmlns:p14="http://schemas.microsoft.com/office/powerpoint/2010/main" val="2173508087"/>
      </p:ext>
    </p:extLst>
  </p:cSld>
  <p:clrMapOvr>
    <a:masterClrMapping/>
  </p:clrMapOvr>
</p:sld>
</file>

<file path=ppt/theme/theme1.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Props1.xml><?xml version="1.0" encoding="utf-8"?>
<ds:datastoreItem xmlns:ds="http://schemas.openxmlformats.org/officeDocument/2006/customXml" ds:itemID="{EFC596C1-D658-405D-9BF6-BB3C1A519B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DA5787A5-96AB-4A15-B7EB-76A978E87EE1}">
  <ds:schemaRefs>
    <ds:schemaRef ds:uri="190132a1-b740-41e9-a9d3-aef04dc8f2ab"/>
    <ds:schemaRef ds:uri="73fb875a-8af9-4255-b008-0995492d31cd"/>
    <ds:schemaRef ds:uri="c882b330-9d82-4f02-bf7d-cea9b8ba08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12363614-19a6-4ba2-943c-7caa8a5735f9"/>
    <ds:schemaRef ds:uri="http://schemas.microsoft.com/sharepoint/v3"/>
    <ds:schemaRef ds:uri="849593af-9ef4-4dc7-a991-ea6257baf2f0"/>
  </ds:schemaRefs>
</ds:datastoreItem>
</file>

<file path=docProps/app.xml><?xml version="1.0" encoding="utf-8"?>
<Properties xmlns="http://schemas.openxmlformats.org/officeDocument/2006/extended-properties" xmlns:vt="http://schemas.openxmlformats.org/officeDocument/2006/docPropsVTypes">
  <Template>Office Theme</Template>
  <TotalTime>552</TotalTime>
  <Words>2732</Words>
  <Application>Microsoft Office PowerPoint</Application>
  <PresentationFormat>On-screen Show (4:3)</PresentationFormat>
  <Paragraphs>179</Paragraphs>
  <Slides>29</Slides>
  <Notes>24</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2_Title Page</vt:lpstr>
      <vt:lpstr>MODULE 6  Soil Health Principle 3: Maximize Soil Cover</vt:lpstr>
      <vt:lpstr>Objectives</vt:lpstr>
      <vt:lpstr>“If the sun can see the soil, then a weed can see the sun.”   Daniel Mays,  owner of Frith Farm (Maine) and author of “The No-Till Organic Vegetable Farm”</vt:lpstr>
      <vt:lpstr>Importance of Soil Cover – Crucial for Urban and Small Farms!</vt:lpstr>
      <vt:lpstr>Common Practices Cropland:     340 Cover Crop              484 Mulching </vt:lpstr>
      <vt:lpstr>Common Practices Grazing/Rangeland  and Forests     528 Managed Grazing              Tree Planting Practices (311, 391, 422, 612)</vt:lpstr>
      <vt:lpstr>Soil Cover Can Help Mitigate Increased Soil Temperatures and Changing Moisture Regimes</vt:lpstr>
      <vt:lpstr>US Change in Temperature (°F)  Since 1970</vt:lpstr>
      <vt:lpstr>Change in Summer Equivalent Temperatures (Heat Plus Humidity)  Since 1950 (F)</vt:lpstr>
      <vt:lpstr>Average US Rainfall Change Since 1895</vt:lpstr>
      <vt:lpstr>Change in Annual Number of  Days Without Rain</vt:lpstr>
      <vt:lpstr>High Soil Temperatures Can:</vt:lpstr>
      <vt:lpstr>Effects of Cover on Soil Temperature  At 1” depth – same day Chatham, NY Farm –  45 degree difference</vt:lpstr>
      <vt:lpstr>Temperature Effect on Soil   Biological Communities</vt:lpstr>
      <vt:lpstr>Soil Temperature and Plant Growth</vt:lpstr>
      <vt:lpstr>Soil Temperature Affects Root Growth</vt:lpstr>
      <vt:lpstr>Soil Temperature and Moisture</vt:lpstr>
      <vt:lpstr>Heat Islands and Albedo</vt:lpstr>
      <vt:lpstr>Heat island diagram </vt:lpstr>
      <vt:lpstr>Tools/Methods (from NRCS Indiana)</vt:lpstr>
      <vt:lpstr>Urban garden with building background</vt:lpstr>
      <vt:lpstr>Urban garden photo</vt:lpstr>
      <vt:lpstr>Mulched tomatoes photo</vt:lpstr>
      <vt:lpstr>Community garden photo</vt:lpstr>
      <vt:lpstr>Mulched soybeans photo</vt:lpstr>
      <vt:lpstr>Building with a garden  photo</vt:lpstr>
      <vt:lpstr>Pair and Share:  How can your local climate can affect how you plan?   Download the  Climate Quick Reference  Guide for Your  State:</vt:lpstr>
      <vt:lpstr>Questions and Review</vt:lpstr>
      <vt:lpstr>This information is provided as a public service and constitutes no endorsement by the United States Department of Agriculture or the Natural Resources Conservation Service of any service, supply, or equipment listed.  While an effort has been made to provide a complete and accurate listing of services, supplies, and equipment, omissions or other errors may occur and, therefore, other available sources of information should be consulted The USDA is an equal opportunity provider and employer.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Beniston, Joshua - FPAC-NRCS, CA</cp:lastModifiedBy>
  <cp:revision>15</cp:revision>
  <dcterms:created xsi:type="dcterms:W3CDTF">2019-04-23T15:10:02Z</dcterms:created>
  <dcterms:modified xsi:type="dcterms:W3CDTF">2026-03-20T19:06:52Z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194800.000000000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